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7"/>
  </p:notesMasterIdLst>
  <p:handoutMasterIdLst>
    <p:handoutMasterId r:id="rId8"/>
  </p:handoutMasterIdLst>
  <p:sldIdLst>
    <p:sldId id="260" r:id="rId2"/>
    <p:sldId id="262" r:id="rId3"/>
    <p:sldId id="266" r:id="rId4"/>
    <p:sldId id="267" r:id="rId5"/>
    <p:sldId id="268" r:id="rId6"/>
  </p:sldIdLst>
  <p:sldSz cx="9906000" cy="6858000" type="A4"/>
  <p:notesSz cx="9144000" cy="6858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5CED8"/>
    <a:srgbClr val="003399"/>
    <a:srgbClr val="FFCCCC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26" autoAdjust="0"/>
    <p:restoredTop sz="94617" autoAdjust="0"/>
  </p:normalViewPr>
  <p:slideViewPr>
    <p:cSldViewPr snapToGrid="0">
      <p:cViewPr varScale="1">
        <p:scale>
          <a:sx n="86" d="100"/>
          <a:sy n="86" d="100"/>
        </p:scale>
        <p:origin x="-84" y="-366"/>
      </p:cViewPr>
      <p:guideLst>
        <p:guide orient="horz" pos="2160"/>
        <p:guide pos="5536"/>
        <p:guide pos="4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6" d="100"/>
          <a:sy n="106" d="100"/>
        </p:scale>
        <p:origin x="-2080" y="-120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08C73-F1D2-3444-AA39-312F732B95A0}" type="datetimeFigureOut">
              <a:rPr kumimoji="1" lang="ja-JP" altLang="en-US" smtClean="0"/>
              <a:pPr/>
              <a:t>2016/2/18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7CB71-33AD-4A40-A074-6197AEF0395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618459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0A7E4F6-AE40-46FC-8FD0-1933B9C33A55}" type="datetimeFigureOut">
              <a:rPr lang="ja-JP" altLang="en-US"/>
              <a:pPr>
                <a:defRPr/>
              </a:pPr>
              <a:t>2016/2/18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FBDCA6A-95FA-43FA-87D3-9EDB9D95DA91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439878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BDCA6A-95FA-43FA-87D3-9EDB9D95DA91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625753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 userDrawn="1"/>
        </p:nvSpPr>
        <p:spPr>
          <a:xfrm>
            <a:off x="0" y="9526"/>
            <a:ext cx="9906000" cy="68484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33344-3C4F-431A-972B-E637440238B7}" type="datetimeFigureOut">
              <a:rPr lang="ja-JP" altLang="en-US"/>
              <a:pPr>
                <a:defRPr/>
              </a:pPr>
              <a:t>2016/2/18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D7741-1C47-4BB5-A0B4-7D9C038CA96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D35E7-319E-4491-BC5C-08FD0AFF76F6}" type="datetimeFigureOut">
              <a:rPr lang="ja-JP" altLang="en-US"/>
              <a:pPr>
                <a:defRPr/>
              </a:pPr>
              <a:t>2016/2/18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7873D-732D-4EA9-A2D1-2D4E95C63E4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 userDrawn="1"/>
        </p:nvSpPr>
        <p:spPr>
          <a:xfrm>
            <a:off x="0" y="9526"/>
            <a:ext cx="9906000" cy="68484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D7A4A-C2BB-4A26-8C5C-7B492543251A}" type="datetimeFigureOut">
              <a:rPr lang="ja-JP" altLang="en-US"/>
              <a:pPr>
                <a:defRPr/>
              </a:pPr>
              <a:t>2016/2/18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38479-5AE4-44AA-8DC6-0DAEE5554BE2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7C9BD1C-A6D9-4FBB-AB1D-B02C8A667F31}" type="datetimeFigureOut">
              <a:rPr lang="ja-JP" altLang="en-US"/>
              <a:pPr>
                <a:defRPr/>
              </a:pPr>
              <a:t>2016/2/18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A43732-439F-4AC8-A5C2-44C04A05D802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2" r:id="rId2"/>
    <p:sldLayoutId id="2147483764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hyoshi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254000"/>
            <a:ext cx="9423400" cy="436245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94471" y="2636913"/>
            <a:ext cx="1170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Sales</a:t>
            </a:r>
          </a:p>
          <a:p>
            <a:pPr algn="ctr"/>
            <a:r>
              <a:rPr lang="en-US" altLang="ja-JP" dirty="0">
                <a:solidFill>
                  <a:schemeClr val="bg1"/>
                </a:solidFill>
              </a:rPr>
              <a:t>Sheet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96607" y="4653136"/>
            <a:ext cx="90999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ja-JP" altLang="en-US" sz="2000" dirty="0" smtClean="0">
                <a:latin typeface="HGP創英ﾌﾟﾚｾﾞﾝｽEB" pitchFamily="18" charset="-128"/>
                <a:ea typeface="HGP創英ﾌﾟﾚｾﾞﾝｽEB" pitchFamily="18" charset="-128"/>
                <a:cs typeface="ＭＳ 明朝"/>
              </a:rPr>
              <a:t>新システム導入でさらに便利に</a:t>
            </a:r>
            <a:r>
              <a:rPr lang="en-US" altLang="ja-JP" sz="2000" dirty="0" smtClean="0">
                <a:latin typeface="HGP創英ﾌﾟﾚｾﾞﾝｽEB" pitchFamily="18" charset="-128"/>
                <a:ea typeface="HGP創英ﾌﾟﾚｾﾞﾝｽEB" pitchFamily="18" charset="-128"/>
                <a:cs typeface="ＭＳ 明朝"/>
              </a:rPr>
              <a:t>! </a:t>
            </a:r>
            <a:r>
              <a:rPr lang="ja-JP" altLang="en-US" sz="2000" dirty="0" smtClean="0">
                <a:latin typeface="HGP創英ﾌﾟﾚｾﾞﾝｽEB" pitchFamily="18" charset="-128"/>
                <a:ea typeface="HGP創英ﾌﾟﾚｾﾞﾝｽEB" pitchFamily="18" charset="-128"/>
                <a:cs typeface="ＭＳ 明朝"/>
              </a:rPr>
              <a:t>音声付動画デジタルサイネージ。</a:t>
            </a:r>
            <a:endParaRPr lang="ja-JP" altLang="en-US" sz="2000" dirty="0">
              <a:latin typeface="HGP創英ﾌﾟﾚｾﾞﾝｽEB" pitchFamily="18" charset="-128"/>
              <a:ea typeface="HGP創英ﾌﾟﾚｾﾞﾝｽEB" pitchFamily="18" charset="-128"/>
              <a:cs typeface="ＭＳ 明朝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165468" y="4365104"/>
            <a:ext cx="4667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" dirty="0" smtClean="0">
                <a:solidFill>
                  <a:schemeClr val="bg1"/>
                </a:solidFill>
              </a:rPr>
              <a:t>image</a:t>
            </a:r>
            <a:endParaRPr lang="ja-JP" altLang="en-US" sz="800" dirty="0">
              <a:solidFill>
                <a:schemeClr val="bg1"/>
              </a:solidFill>
            </a:endParaRPr>
          </a:p>
        </p:txBody>
      </p:sp>
      <p:pic>
        <p:nvPicPr>
          <p:cNvPr id="7" name="図 6" descr="r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00" y="5445225"/>
            <a:ext cx="7800000" cy="8129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250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1192056"/>
            <a:ext cx="8962542" cy="4901240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569887" y="548680"/>
            <a:ext cx="3544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u="sng" dirty="0" smtClean="0"/>
              <a:t> </a:t>
            </a:r>
            <a:r>
              <a:rPr lang="ja-JP" altLang="en-US" b="1" u="sng" dirty="0" smtClean="0"/>
              <a:t>　名古屋</a:t>
            </a:r>
            <a:r>
              <a:rPr lang="ja-JP" altLang="en-US" b="1" u="sng" dirty="0"/>
              <a:t>市営地下鉄 東山線 </a:t>
            </a:r>
            <a:r>
              <a:rPr lang="ja-JP" altLang="en-US" b="1" u="sng" dirty="0" smtClean="0"/>
              <a:t>栄駅</a:t>
            </a:r>
            <a:endParaRPr lang="ja-JP" altLang="en-US" b="1" u="sng" dirty="0"/>
          </a:p>
        </p:txBody>
      </p:sp>
      <p:pic>
        <p:nvPicPr>
          <p:cNvPr id="4" name="図 3" descr="mar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23" y="648910"/>
            <a:ext cx="193167" cy="178308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081741" y="1346691"/>
            <a:ext cx="17107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b="1" u="sng" dirty="0" smtClean="0">
                <a:solidFill>
                  <a:schemeClr val="tx2"/>
                </a:solidFill>
              </a:rPr>
              <a:t>■</a:t>
            </a:r>
            <a:r>
              <a:rPr lang="ja-JP" altLang="en-US" sz="1200" b="1" u="sng" dirty="0" smtClean="0">
                <a:solidFill>
                  <a:schemeClr val="tx2"/>
                </a:solidFill>
              </a:rPr>
              <a:t>栄駅西改札</a:t>
            </a:r>
            <a:r>
              <a:rPr lang="en-US" altLang="ja-JP" sz="1200" b="1" u="sng" dirty="0" smtClean="0">
                <a:solidFill>
                  <a:schemeClr val="tx2"/>
                </a:solidFill>
              </a:rPr>
              <a:t>108</a:t>
            </a:r>
            <a:r>
              <a:rPr lang="ja-JP" altLang="en-US" sz="1200" b="1" u="sng" dirty="0" smtClean="0">
                <a:solidFill>
                  <a:schemeClr val="tx2"/>
                </a:solidFill>
              </a:rPr>
              <a:t>インチ</a:t>
            </a:r>
            <a:endParaRPr lang="ja-JP" altLang="en-US" sz="1200" b="1" u="sng" dirty="0">
              <a:solidFill>
                <a:schemeClr val="tx2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181375" y="1628801"/>
            <a:ext cx="1482165" cy="126188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ja-JP" altLang="en-US" sz="950" dirty="0"/>
              <a:t>日本最大級の液晶</a:t>
            </a:r>
            <a:r>
              <a:rPr lang="en-US" altLang="ja-JP" sz="950" dirty="0"/>
              <a:t>108</a:t>
            </a:r>
            <a:r>
              <a:rPr lang="ja-JP" altLang="en-US" sz="950" dirty="0"/>
              <a:t>インチモニターを使用した注目度の高いサイネージです。</a:t>
            </a:r>
            <a:r>
              <a:rPr lang="ja-JP" altLang="en-US" sz="950" dirty="0" smtClean="0"/>
              <a:t>クリスタル広場</a:t>
            </a:r>
            <a:r>
              <a:rPr lang="ja-JP" altLang="en-US" sz="950" dirty="0"/>
              <a:t>・サンシャイン栄方面、錦方面の待ち合わせ場所となっています。</a:t>
            </a:r>
            <a:br>
              <a:rPr lang="ja-JP" altLang="en-US" sz="950" dirty="0"/>
            </a:br>
            <a:r>
              <a:rPr lang="ja-JP" altLang="en-US" sz="950" dirty="0"/>
              <a:t>西改札からの接触時間が長いことも好評です。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5421052" y="1412776"/>
            <a:ext cx="1764196" cy="276999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ja-JP" sz="1200" b="1" u="sng" dirty="0" smtClean="0">
                <a:solidFill>
                  <a:schemeClr val="tx2"/>
                </a:solidFill>
              </a:rPr>
              <a:t>■</a:t>
            </a:r>
            <a:r>
              <a:rPr lang="ja-JP" altLang="en-US" sz="1200" b="1" u="sng" dirty="0" smtClean="0">
                <a:solidFill>
                  <a:schemeClr val="tx2"/>
                </a:solidFill>
              </a:rPr>
              <a:t>栄駅東改札</a:t>
            </a:r>
            <a:r>
              <a:rPr lang="en-US" altLang="ja-JP" sz="1200" b="1" u="sng" dirty="0" smtClean="0">
                <a:solidFill>
                  <a:schemeClr val="tx2"/>
                </a:solidFill>
              </a:rPr>
              <a:t> 65</a:t>
            </a:r>
            <a:r>
              <a:rPr lang="ja-JP" altLang="en-US" sz="1200" b="1" u="sng" dirty="0" smtClean="0">
                <a:solidFill>
                  <a:schemeClr val="tx2"/>
                </a:solidFill>
              </a:rPr>
              <a:t>インチ</a:t>
            </a:r>
            <a:endParaRPr lang="ja-JP" altLang="en-US" sz="1200" b="1" u="sng" dirty="0">
              <a:solidFill>
                <a:schemeClr val="tx2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577069" y="1617767"/>
            <a:ext cx="1404156" cy="82330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just"/>
            <a:r>
              <a:rPr lang="ja-JP" altLang="en-US" sz="950" dirty="0"/>
              <a:t>東改札エスカレーター横の</a:t>
            </a:r>
            <a:r>
              <a:rPr lang="en-US" altLang="ja-JP" sz="950" dirty="0"/>
              <a:t>65</a:t>
            </a:r>
            <a:r>
              <a:rPr lang="ja-JP" altLang="en-US" sz="950" dirty="0"/>
              <a:t>インチモニター。</a:t>
            </a:r>
          </a:p>
          <a:p>
            <a:pPr algn="just"/>
            <a:r>
              <a:rPr lang="ja-JP" altLang="en-US" sz="950" dirty="0"/>
              <a:t>オアシス</a:t>
            </a:r>
            <a:r>
              <a:rPr lang="en-US" altLang="ja-JP" sz="950" dirty="0"/>
              <a:t>21</a:t>
            </a:r>
            <a:r>
              <a:rPr lang="ja-JP" altLang="en-US" sz="950" dirty="0"/>
              <a:t>・愛知県美術館・愛知県芸術劇場方面利用者の接触に有効です。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772282" y="4433853"/>
            <a:ext cx="1487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b="1" u="sng" dirty="0" smtClean="0">
                <a:solidFill>
                  <a:schemeClr val="tx2"/>
                </a:solidFill>
              </a:rPr>
              <a:t>■</a:t>
            </a:r>
            <a:r>
              <a:rPr lang="ja-JP" altLang="en-US" sz="1200" b="1" u="sng" dirty="0" smtClean="0">
                <a:solidFill>
                  <a:schemeClr val="tx2"/>
                </a:solidFill>
              </a:rPr>
              <a:t>東山線栄駅ホーム</a:t>
            </a:r>
            <a:endParaRPr lang="en-US" altLang="ja-JP" sz="1200" b="1" u="sng" dirty="0" smtClean="0">
              <a:solidFill>
                <a:schemeClr val="tx2"/>
              </a:solidFill>
            </a:endParaRPr>
          </a:p>
          <a:p>
            <a:r>
              <a:rPr lang="ja-JP" altLang="en-US" sz="1200" b="1" u="sng" dirty="0" smtClean="0">
                <a:solidFill>
                  <a:schemeClr val="tx2"/>
                </a:solidFill>
              </a:rPr>
              <a:t>　</a:t>
            </a:r>
            <a:r>
              <a:rPr lang="en-US" altLang="ja-JP" sz="1200" b="1" u="sng" dirty="0" smtClean="0">
                <a:solidFill>
                  <a:schemeClr val="tx2"/>
                </a:solidFill>
              </a:rPr>
              <a:t>42</a:t>
            </a:r>
            <a:r>
              <a:rPr lang="ja-JP" altLang="en-US" sz="1200" b="1" u="sng" dirty="0" smtClean="0">
                <a:solidFill>
                  <a:schemeClr val="tx2"/>
                </a:solidFill>
              </a:rPr>
              <a:t>インチ（両面）</a:t>
            </a:r>
            <a:endParaRPr lang="ja-JP" altLang="en-US" sz="1200" b="1" u="sng" dirty="0">
              <a:solidFill>
                <a:schemeClr val="tx2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850291" y="4854868"/>
            <a:ext cx="1408167" cy="111569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just"/>
            <a:r>
              <a:rPr lang="ja-JP" altLang="en-US" sz="950" dirty="0"/>
              <a:t>東山線ホームの中央部の両面</a:t>
            </a:r>
            <a:r>
              <a:rPr lang="en-US" altLang="ja-JP" sz="950" dirty="0"/>
              <a:t>42</a:t>
            </a:r>
            <a:r>
              <a:rPr lang="ja-JP" altLang="en-US" sz="950" dirty="0"/>
              <a:t>インチサイネージです</a:t>
            </a:r>
            <a:r>
              <a:rPr lang="ja-JP" altLang="en-US" sz="950" dirty="0" smtClean="0"/>
              <a:t>。女性</a:t>
            </a:r>
            <a:r>
              <a:rPr lang="ja-JP" altLang="en-US" sz="950" dirty="0"/>
              <a:t>専用車乗場に面しているため、女性の接触率が高くなっています。またホームのため滞留人員が多いのも特徴です。</a:t>
            </a:r>
            <a:endParaRPr lang="en-US" altLang="ja-JP" sz="950" dirty="0" smtClean="0"/>
          </a:p>
        </p:txBody>
      </p:sp>
      <p:sp>
        <p:nvSpPr>
          <p:cNvPr id="24" name="正方形/長方形 23"/>
          <p:cNvSpPr/>
          <p:nvPr/>
        </p:nvSpPr>
        <p:spPr>
          <a:xfrm>
            <a:off x="5889104" y="5179840"/>
            <a:ext cx="3276364" cy="76944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just"/>
            <a:r>
              <a:rPr lang="ja-JP" altLang="en-US" sz="1100" b="1" dirty="0">
                <a:solidFill>
                  <a:srgbClr val="FF0000"/>
                </a:solidFill>
              </a:rPr>
              <a:t>名古屋駅</a:t>
            </a:r>
            <a:r>
              <a:rPr lang="en-US" altLang="ja-JP" sz="1100" b="1" dirty="0">
                <a:solidFill>
                  <a:srgbClr val="FF0000"/>
                </a:solidFill>
              </a:rPr>
              <a:t>65</a:t>
            </a:r>
            <a:r>
              <a:rPr lang="ja-JP" altLang="en-US" sz="1100" b="1" dirty="0">
                <a:solidFill>
                  <a:srgbClr val="FF0000"/>
                </a:solidFill>
              </a:rPr>
              <a:t>インチ</a:t>
            </a:r>
            <a:r>
              <a:rPr lang="en-US" altLang="ja-JP" sz="1100" b="1" dirty="0">
                <a:solidFill>
                  <a:srgbClr val="FF0000"/>
                </a:solidFill>
              </a:rPr>
              <a:t>1</a:t>
            </a:r>
            <a:r>
              <a:rPr lang="ja-JP" altLang="en-US" sz="1100" b="1" dirty="0">
                <a:solidFill>
                  <a:srgbClr val="FF0000"/>
                </a:solidFill>
              </a:rPr>
              <a:t>面、</a:t>
            </a:r>
            <a:r>
              <a:rPr lang="en-US" altLang="ja-JP" sz="1100" b="1" dirty="0">
                <a:solidFill>
                  <a:srgbClr val="FF0000"/>
                </a:solidFill>
              </a:rPr>
              <a:t>84</a:t>
            </a:r>
            <a:r>
              <a:rPr lang="ja-JP" altLang="en-US" sz="1100" b="1" dirty="0">
                <a:solidFill>
                  <a:srgbClr val="FF0000"/>
                </a:solidFill>
              </a:rPr>
              <a:t>インチ</a:t>
            </a:r>
            <a:r>
              <a:rPr lang="en-US" altLang="ja-JP" sz="1100" b="1" dirty="0">
                <a:solidFill>
                  <a:srgbClr val="FF0000"/>
                </a:solidFill>
              </a:rPr>
              <a:t>1</a:t>
            </a:r>
            <a:r>
              <a:rPr lang="ja-JP" altLang="en-US" sz="1100" b="1" dirty="0">
                <a:solidFill>
                  <a:srgbClr val="FF0000"/>
                </a:solidFill>
              </a:rPr>
              <a:t>面、栄駅</a:t>
            </a:r>
            <a:r>
              <a:rPr lang="en-US" altLang="ja-JP" sz="1100" b="1" dirty="0">
                <a:solidFill>
                  <a:srgbClr val="FF0000"/>
                </a:solidFill>
              </a:rPr>
              <a:t>108</a:t>
            </a:r>
            <a:r>
              <a:rPr lang="ja-JP" altLang="en-US" sz="1100" b="1" dirty="0" smtClean="0">
                <a:solidFill>
                  <a:srgbClr val="FF0000"/>
                </a:solidFill>
              </a:rPr>
              <a:t>インチ</a:t>
            </a:r>
            <a:endParaRPr lang="en-US" altLang="ja-JP" sz="1100" b="1" dirty="0" smtClean="0">
              <a:solidFill>
                <a:srgbClr val="FF0000"/>
              </a:solidFill>
            </a:endParaRPr>
          </a:p>
          <a:p>
            <a:pPr algn="just"/>
            <a:r>
              <a:rPr lang="en-US" altLang="ja-JP" sz="1100" b="1" dirty="0" smtClean="0">
                <a:solidFill>
                  <a:srgbClr val="FF0000"/>
                </a:solidFill>
              </a:rPr>
              <a:t>1</a:t>
            </a:r>
            <a:r>
              <a:rPr lang="ja-JP" altLang="en-US" sz="1100" b="1" dirty="0">
                <a:solidFill>
                  <a:srgbClr val="FF0000"/>
                </a:solidFill>
              </a:rPr>
              <a:t>面、</a:t>
            </a:r>
            <a:r>
              <a:rPr lang="en-US" altLang="ja-JP" sz="1100" b="1" dirty="0">
                <a:solidFill>
                  <a:srgbClr val="FF0000"/>
                </a:solidFill>
              </a:rPr>
              <a:t>65</a:t>
            </a:r>
            <a:r>
              <a:rPr lang="ja-JP" altLang="en-US" sz="1100" b="1" dirty="0">
                <a:solidFill>
                  <a:srgbClr val="FF0000"/>
                </a:solidFill>
              </a:rPr>
              <a:t>インチ</a:t>
            </a:r>
            <a:r>
              <a:rPr lang="en-US" altLang="ja-JP" sz="1100" b="1" dirty="0">
                <a:solidFill>
                  <a:srgbClr val="FF0000"/>
                </a:solidFill>
              </a:rPr>
              <a:t>1</a:t>
            </a:r>
            <a:r>
              <a:rPr lang="ja-JP" altLang="en-US" sz="1100" b="1" dirty="0">
                <a:solidFill>
                  <a:srgbClr val="FF0000"/>
                </a:solidFill>
              </a:rPr>
              <a:t>面、栄駅ホーム</a:t>
            </a:r>
            <a:r>
              <a:rPr lang="en-US" altLang="ja-JP" sz="1100" b="1" dirty="0">
                <a:solidFill>
                  <a:srgbClr val="FF0000"/>
                </a:solidFill>
              </a:rPr>
              <a:t>42</a:t>
            </a:r>
            <a:r>
              <a:rPr lang="ja-JP" altLang="en-US" sz="1100" b="1" dirty="0">
                <a:solidFill>
                  <a:srgbClr val="FF0000"/>
                </a:solidFill>
              </a:rPr>
              <a:t>インチ</a:t>
            </a:r>
            <a:r>
              <a:rPr lang="en-US" altLang="ja-JP" sz="1100" b="1" dirty="0">
                <a:solidFill>
                  <a:srgbClr val="FF0000"/>
                </a:solidFill>
              </a:rPr>
              <a:t>2</a:t>
            </a:r>
            <a:r>
              <a:rPr lang="ja-JP" altLang="en-US" sz="1100" b="1" dirty="0">
                <a:solidFill>
                  <a:srgbClr val="FF0000"/>
                </a:solidFill>
              </a:rPr>
              <a:t>面の計</a:t>
            </a:r>
            <a:r>
              <a:rPr lang="en-US" altLang="ja-JP" sz="1100" b="1" dirty="0">
                <a:solidFill>
                  <a:srgbClr val="FF0000"/>
                </a:solidFill>
              </a:rPr>
              <a:t>6</a:t>
            </a:r>
            <a:r>
              <a:rPr lang="ja-JP" altLang="en-US" sz="1100" b="1" dirty="0">
                <a:solidFill>
                  <a:srgbClr val="FF0000"/>
                </a:solidFill>
              </a:rPr>
              <a:t>面に</a:t>
            </a:r>
            <a:r>
              <a:rPr lang="en-US" altLang="ja-JP" sz="1100" b="1" dirty="0">
                <a:solidFill>
                  <a:srgbClr val="FF0000"/>
                </a:solidFill>
              </a:rPr>
              <a:t>6</a:t>
            </a:r>
            <a:r>
              <a:rPr lang="ja-JP" altLang="en-US" sz="1100" b="1" dirty="0">
                <a:solidFill>
                  <a:srgbClr val="FF0000"/>
                </a:solidFill>
              </a:rPr>
              <a:t>：</a:t>
            </a:r>
            <a:r>
              <a:rPr lang="en-US" altLang="ja-JP" sz="1100" b="1" dirty="0">
                <a:solidFill>
                  <a:srgbClr val="FF0000"/>
                </a:solidFill>
              </a:rPr>
              <a:t>00</a:t>
            </a:r>
            <a:r>
              <a:rPr lang="ja-JP" altLang="en-US" sz="1100" b="1" dirty="0">
                <a:solidFill>
                  <a:srgbClr val="FF0000"/>
                </a:solidFill>
              </a:rPr>
              <a:t>～</a:t>
            </a:r>
            <a:r>
              <a:rPr lang="en-US" altLang="ja-JP" sz="1100" b="1" dirty="0">
                <a:solidFill>
                  <a:srgbClr val="FF0000"/>
                </a:solidFill>
              </a:rPr>
              <a:t>24</a:t>
            </a:r>
            <a:r>
              <a:rPr lang="ja-JP" altLang="en-US" sz="1100" b="1" dirty="0">
                <a:solidFill>
                  <a:srgbClr val="FF0000"/>
                </a:solidFill>
              </a:rPr>
              <a:t>：</a:t>
            </a:r>
            <a:r>
              <a:rPr lang="en-US" altLang="ja-JP" sz="1100" b="1" dirty="0">
                <a:solidFill>
                  <a:srgbClr val="FF0000"/>
                </a:solidFill>
              </a:rPr>
              <a:t>00</a:t>
            </a:r>
            <a:r>
              <a:rPr lang="ja-JP" altLang="en-US" sz="1100" b="1" dirty="0">
                <a:solidFill>
                  <a:srgbClr val="FF0000"/>
                </a:solidFill>
              </a:rPr>
              <a:t>、</a:t>
            </a:r>
            <a:r>
              <a:rPr lang="en-US" altLang="ja-JP" sz="1100" b="1" dirty="0">
                <a:solidFill>
                  <a:srgbClr val="FF0000"/>
                </a:solidFill>
              </a:rPr>
              <a:t>1</a:t>
            </a:r>
            <a:r>
              <a:rPr lang="ja-JP" altLang="en-US" sz="1100" b="1" dirty="0">
                <a:solidFill>
                  <a:srgbClr val="FF0000"/>
                </a:solidFill>
              </a:rPr>
              <a:t>日</a:t>
            </a:r>
            <a:r>
              <a:rPr lang="en-US" altLang="ja-JP" sz="1100" b="1" dirty="0">
                <a:solidFill>
                  <a:srgbClr val="FF0000"/>
                </a:solidFill>
              </a:rPr>
              <a:t>18</a:t>
            </a:r>
            <a:r>
              <a:rPr lang="ja-JP" altLang="en-US" sz="1100" b="1" dirty="0">
                <a:solidFill>
                  <a:srgbClr val="FF0000"/>
                </a:solidFill>
              </a:rPr>
              <a:t>時間、</a:t>
            </a:r>
            <a:r>
              <a:rPr lang="en-US" altLang="ja-JP" sz="1100" b="1" dirty="0">
                <a:solidFill>
                  <a:srgbClr val="FF0000"/>
                </a:solidFill>
              </a:rPr>
              <a:t>6</a:t>
            </a:r>
            <a:r>
              <a:rPr lang="ja-JP" altLang="en-US" sz="1100" b="1" dirty="0">
                <a:solidFill>
                  <a:srgbClr val="FF0000"/>
                </a:solidFill>
              </a:rPr>
              <a:t>分サイクルで</a:t>
            </a:r>
            <a:r>
              <a:rPr lang="en-US" altLang="ja-JP" sz="1100" b="1" dirty="0">
                <a:solidFill>
                  <a:srgbClr val="FF0000"/>
                </a:solidFill>
              </a:rPr>
              <a:t>1</a:t>
            </a:r>
            <a:r>
              <a:rPr lang="ja-JP" altLang="en-US" sz="1100" b="1" dirty="0">
                <a:solidFill>
                  <a:srgbClr val="FF0000"/>
                </a:solidFill>
              </a:rPr>
              <a:t>時間</a:t>
            </a:r>
            <a:r>
              <a:rPr lang="ja-JP" altLang="en-US" sz="1100" b="1" dirty="0" smtClean="0">
                <a:solidFill>
                  <a:srgbClr val="FF0000"/>
                </a:solidFill>
              </a:rPr>
              <a:t>に</a:t>
            </a:r>
            <a:endParaRPr lang="en-US" altLang="ja-JP" sz="1100" b="1" dirty="0" smtClean="0">
              <a:solidFill>
                <a:srgbClr val="FF0000"/>
              </a:solidFill>
            </a:endParaRPr>
          </a:p>
          <a:p>
            <a:pPr algn="just"/>
            <a:r>
              <a:rPr lang="en-US" altLang="ja-JP" sz="1100" b="1" dirty="0" smtClean="0">
                <a:solidFill>
                  <a:srgbClr val="FF0000"/>
                </a:solidFill>
              </a:rPr>
              <a:t>10</a:t>
            </a:r>
            <a:r>
              <a:rPr lang="ja-JP" altLang="en-US" sz="1100" b="1" dirty="0">
                <a:solidFill>
                  <a:srgbClr val="FF0000"/>
                </a:solidFill>
              </a:rPr>
              <a:t>回の音声付動画</a:t>
            </a:r>
            <a:r>
              <a:rPr lang="en-US" altLang="ja-JP" sz="1100" b="1" dirty="0">
                <a:solidFill>
                  <a:srgbClr val="FF0000"/>
                </a:solidFill>
              </a:rPr>
              <a:t>CM</a:t>
            </a:r>
            <a:r>
              <a:rPr lang="ja-JP" altLang="en-US" sz="1100" b="1" dirty="0">
                <a:solidFill>
                  <a:srgbClr val="FF0000"/>
                </a:solidFill>
              </a:rPr>
              <a:t>を放映します。</a:t>
            </a: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5811096" y="5157192"/>
            <a:ext cx="3432381" cy="792088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pic>
        <p:nvPicPr>
          <p:cNvPr id="5" name="図 4" descr="nishikaihatu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1517651"/>
            <a:ext cx="1837480" cy="1257300"/>
          </a:xfrm>
          <a:prstGeom prst="rect">
            <a:avLst/>
          </a:prstGeom>
        </p:spPr>
      </p:pic>
      <p:pic>
        <p:nvPicPr>
          <p:cNvPr id="7" name="図 6" descr="higashikaisatu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107" y="1498600"/>
            <a:ext cx="1860595" cy="1276350"/>
          </a:xfrm>
          <a:prstGeom prst="rect">
            <a:avLst/>
          </a:prstGeom>
        </p:spPr>
      </p:pic>
      <p:pic>
        <p:nvPicPr>
          <p:cNvPr id="9" name="図 8" descr="homenishi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02" y="4515388"/>
            <a:ext cx="1319498" cy="13075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33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map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764705"/>
            <a:ext cx="8480814" cy="3923999"/>
          </a:xfrm>
          <a:prstGeom prst="rect">
            <a:avLst/>
          </a:prstGeom>
        </p:spPr>
      </p:pic>
      <p:pic>
        <p:nvPicPr>
          <p:cNvPr id="5" name="図 4" descr="kaisatu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1517651"/>
            <a:ext cx="2076450" cy="1155700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569888" y="548680"/>
            <a:ext cx="4006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u="sng" dirty="0" smtClean="0"/>
              <a:t> </a:t>
            </a:r>
            <a:r>
              <a:rPr lang="ja-JP" altLang="en-US" b="1" u="sng" dirty="0" smtClean="0"/>
              <a:t>　名古屋</a:t>
            </a:r>
            <a:r>
              <a:rPr lang="ja-JP" altLang="en-US" b="1" u="sng" dirty="0"/>
              <a:t>市営地下鉄 東山線 </a:t>
            </a:r>
            <a:r>
              <a:rPr lang="ja-JP" altLang="en-US" b="1" u="sng" dirty="0" smtClean="0"/>
              <a:t>名古屋駅</a:t>
            </a:r>
            <a:endParaRPr lang="ja-JP" altLang="en-US" b="1" u="sng" dirty="0"/>
          </a:p>
        </p:txBody>
      </p:sp>
      <p:pic>
        <p:nvPicPr>
          <p:cNvPr id="4" name="図 3" descr="mark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23" y="648910"/>
            <a:ext cx="193167" cy="178308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737432" y="1221818"/>
            <a:ext cx="18646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b="1" u="sng" dirty="0" smtClean="0">
                <a:solidFill>
                  <a:schemeClr val="tx2"/>
                </a:solidFill>
              </a:rPr>
              <a:t>■</a:t>
            </a:r>
            <a:r>
              <a:rPr lang="ja-JP" altLang="en-US" sz="1200" b="1" u="sng" dirty="0" smtClean="0">
                <a:solidFill>
                  <a:schemeClr val="tx2"/>
                </a:solidFill>
              </a:rPr>
              <a:t>名古屋中</a:t>
            </a:r>
            <a:r>
              <a:rPr lang="ja-JP" altLang="en-US" sz="1200" b="1" u="sng" dirty="0">
                <a:solidFill>
                  <a:schemeClr val="tx2"/>
                </a:solidFill>
              </a:rPr>
              <a:t>改札 </a:t>
            </a:r>
            <a:r>
              <a:rPr lang="ja-JP" altLang="en-US" sz="1200" b="1" u="sng" dirty="0" smtClean="0">
                <a:solidFill>
                  <a:schemeClr val="tx2"/>
                </a:solidFill>
              </a:rPr>
              <a:t>８４インチ</a:t>
            </a:r>
            <a:endParaRPr lang="ja-JP" altLang="en-US" sz="1200" b="1" u="sng" dirty="0">
              <a:solidFill>
                <a:schemeClr val="tx2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818541" y="2678020"/>
            <a:ext cx="1638182" cy="1015663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just"/>
            <a:r>
              <a:rPr lang="ja-JP" altLang="en-US" sz="1000" dirty="0"/>
              <a:t>栄</a:t>
            </a:r>
            <a:r>
              <a:rPr lang="en-US" altLang="ja-JP" sz="1000" dirty="0"/>
              <a:t>108</a:t>
            </a:r>
            <a:r>
              <a:rPr lang="ja-JP" altLang="en-US" sz="1000" dirty="0"/>
              <a:t>インチにつぐ大画面８４インチの４Ｋモニターです。</a:t>
            </a:r>
          </a:p>
          <a:p>
            <a:pPr algn="just"/>
            <a:r>
              <a:rPr lang="ja-JP" altLang="en-US" sz="1000" dirty="0"/>
              <a:t>中改札きっぷ売場から視認可能で、大名古屋ビル、ユニモール方面、国際センター方面をカバーします。</a:t>
            </a:r>
          </a:p>
        </p:txBody>
      </p:sp>
      <p:pic>
        <p:nvPicPr>
          <p:cNvPr id="9" name="図 8" descr="minamikaisasu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225" y="909679"/>
            <a:ext cx="2032784" cy="1248242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5031009" y="1178766"/>
            <a:ext cx="1794199" cy="86177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just"/>
            <a:r>
              <a:rPr lang="ja-JP" altLang="en-US" sz="1000" dirty="0"/>
              <a:t>南改札を出た出口案内表示に隣接する</a:t>
            </a:r>
            <a:r>
              <a:rPr lang="en-US" altLang="ja-JP" sz="1000" dirty="0"/>
              <a:t>65</a:t>
            </a:r>
            <a:r>
              <a:rPr lang="ja-JP" altLang="en-US" sz="1000" dirty="0"/>
              <a:t>インチのモニターです。名鉄百貨店方面へ向かう方、名鉄・近鉄への乗り換え時に接触が期待できます。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4969184" y="933786"/>
            <a:ext cx="18146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b="1" u="sng" dirty="0" smtClean="0">
                <a:solidFill>
                  <a:schemeClr val="tx2"/>
                </a:solidFill>
              </a:rPr>
              <a:t>■</a:t>
            </a:r>
            <a:r>
              <a:rPr lang="ja-JP" altLang="en-US" sz="1200" b="1" u="sng" dirty="0">
                <a:solidFill>
                  <a:schemeClr val="tx2"/>
                </a:solidFill>
              </a:rPr>
              <a:t>名古屋</a:t>
            </a:r>
            <a:r>
              <a:rPr lang="ja-JP" altLang="en-US" sz="1200" b="1" u="sng" dirty="0" smtClean="0">
                <a:solidFill>
                  <a:schemeClr val="tx2"/>
                </a:solidFill>
              </a:rPr>
              <a:t>南改札</a:t>
            </a:r>
            <a:r>
              <a:rPr lang="en-US" altLang="ja-JP" sz="1200" b="1" u="sng" dirty="0" smtClean="0">
                <a:solidFill>
                  <a:schemeClr val="tx2"/>
                </a:solidFill>
              </a:rPr>
              <a:t> 65</a:t>
            </a:r>
            <a:r>
              <a:rPr lang="ja-JP" altLang="en-US" sz="1200" b="1" u="sng" dirty="0" smtClean="0">
                <a:solidFill>
                  <a:schemeClr val="tx2"/>
                </a:solidFill>
              </a:rPr>
              <a:t>インチ</a:t>
            </a:r>
            <a:endParaRPr lang="ja-JP" altLang="en-US" sz="1200" b="1" u="sng" dirty="0">
              <a:solidFill>
                <a:schemeClr val="tx2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54035" y="4437113"/>
            <a:ext cx="961802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ja-JP" sz="1400" b="1" dirty="0">
                <a:solidFill>
                  <a:schemeClr val="tx2"/>
                </a:solidFill>
              </a:rPr>
              <a:t>◆ </a:t>
            </a:r>
            <a:r>
              <a:rPr lang="ja-JP" altLang="en-US" sz="1400" b="1" dirty="0">
                <a:solidFill>
                  <a:schemeClr val="tx2"/>
                </a:solidFill>
              </a:rPr>
              <a:t>広告料金</a:t>
            </a:r>
          </a:p>
        </p:txBody>
      </p:sp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95314506"/>
              </p:ext>
            </p:extLst>
          </p:nvPr>
        </p:nvGraphicFramePr>
        <p:xfrm>
          <a:off x="662121" y="4725144"/>
          <a:ext cx="601410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352"/>
                <a:gridCol w="853352"/>
                <a:gridCol w="1533552"/>
                <a:gridCol w="985869"/>
                <a:gridCol w="1787976"/>
              </a:tblGrid>
              <a:tr h="256032">
                <a:tc>
                  <a:txBody>
                    <a:bodyPr/>
                    <a:lstStyle/>
                    <a:p>
                      <a:r>
                        <a:rPr kumimoji="1" lang="ja-JP" altLang="en-US" sz="1000" b="0" i="0" dirty="0" smtClean="0"/>
                        <a:t>駅 名</a:t>
                      </a:r>
                      <a:endParaRPr kumimoji="1" lang="ja-JP" altLang="en-US" sz="1000" b="0" i="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i="0" dirty="0" smtClean="0"/>
                        <a:t>秒 数</a:t>
                      </a:r>
                      <a:endParaRPr kumimoji="1" lang="ja-JP" altLang="en-US" sz="1000" b="0" i="0" dirty="0"/>
                    </a:p>
                  </a:txBody>
                  <a:tcPr marL="69342" marR="69342" marT="32004" marB="32004" anchor="ctr" anchorCtr="1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i="0" dirty="0" smtClean="0"/>
                        <a:t>期 間</a:t>
                      </a:r>
                      <a:endParaRPr kumimoji="1" lang="ja-JP" altLang="en-US" sz="1000" b="0" i="0" dirty="0"/>
                    </a:p>
                  </a:txBody>
                  <a:tcPr marL="69342" marR="69342" marT="32004" marB="32004" anchor="ctr" anchorCtr="1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i="0" dirty="0" smtClean="0"/>
                        <a:t>放映回数</a:t>
                      </a:r>
                      <a:endParaRPr kumimoji="1" lang="ja-JP" altLang="en-US" sz="1000" b="0" i="0" dirty="0"/>
                    </a:p>
                  </a:txBody>
                  <a:tcPr marL="69342" marR="69342" marT="32004" marB="32004"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0" i="0" dirty="0" smtClean="0"/>
                        <a:t>1</a:t>
                      </a:r>
                      <a:r>
                        <a:rPr kumimoji="1" lang="ja-JP" altLang="en-US" sz="1000" b="0" i="0" dirty="0" smtClean="0"/>
                        <a:t>セット広告料金</a:t>
                      </a:r>
                      <a:endParaRPr kumimoji="1" lang="ja-JP" altLang="en-US" sz="1000" b="0" i="0" dirty="0"/>
                    </a:p>
                  </a:txBody>
                  <a:tcPr marL="69342" marR="69342" marT="32004" marB="32004" anchor="ctr" anchorCtr="1"/>
                </a:tc>
              </a:tr>
              <a:tr h="256032">
                <a:tc rowSpan="4">
                  <a:txBody>
                    <a:bodyPr/>
                    <a:lstStyle/>
                    <a:p>
                      <a:r>
                        <a:rPr kumimoji="1" lang="ja-JP" altLang="en-US" sz="1000" b="0" i="0" dirty="0" smtClean="0"/>
                        <a:t>名古屋・栄</a:t>
                      </a:r>
                    </a:p>
                    <a:p>
                      <a:r>
                        <a:rPr kumimoji="1" lang="en-US" altLang="ja-JP" sz="1000" b="0" i="0" dirty="0" smtClean="0"/>
                        <a:t>6</a:t>
                      </a:r>
                      <a:r>
                        <a:rPr kumimoji="1" lang="ja-JP" altLang="en-US" sz="1000" b="0" i="0" dirty="0" smtClean="0"/>
                        <a:t>面セット</a:t>
                      </a:r>
                      <a:endParaRPr kumimoji="1" lang="ja-JP" altLang="en-US" sz="1000" b="0" i="0" dirty="0"/>
                    </a:p>
                  </a:txBody>
                  <a:tcPr marL="69342" marR="69342" marT="32004" marB="32004" anchor="ctr" anchorCtr="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en-US" altLang="ja-JP" sz="1000" b="0" i="0" dirty="0" smtClean="0"/>
                        <a:t>15</a:t>
                      </a:r>
                      <a:r>
                        <a:rPr kumimoji="1" lang="ja-JP" altLang="en-US" sz="1000" b="0" i="0" dirty="0" smtClean="0"/>
                        <a:t>秒</a:t>
                      </a:r>
                      <a:endParaRPr kumimoji="1" lang="ja-JP" altLang="en-US" sz="1000" b="0" i="0" dirty="0"/>
                    </a:p>
                  </a:txBody>
                  <a:tcPr marL="69342" marR="69342" marT="32004" marB="32004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0" i="0" dirty="0" smtClean="0"/>
                        <a:t>1</a:t>
                      </a:r>
                      <a:r>
                        <a:rPr kumimoji="1" lang="ja-JP" altLang="en-US" sz="1000" b="0" i="0" dirty="0" smtClean="0"/>
                        <a:t>週間（月</a:t>
                      </a:r>
                      <a:r>
                        <a:rPr kumimoji="1" lang="en-US" altLang="ja-JP" sz="1000" b="0" i="0" dirty="0" smtClean="0"/>
                        <a:t>〜</a:t>
                      </a:r>
                      <a:r>
                        <a:rPr kumimoji="1" lang="ja-JP" altLang="en-US" sz="1000" b="0" i="0" dirty="0" smtClean="0"/>
                        <a:t>日曜日）</a:t>
                      </a:r>
                      <a:endParaRPr kumimoji="1" lang="ja-JP" altLang="en-US" sz="1000" b="0" i="0" dirty="0"/>
                    </a:p>
                  </a:txBody>
                  <a:tcPr marL="69342" marR="69342" marT="32004" marB="32004" anchor="ctr" anchorCtr="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0" i="0" dirty="0" smtClean="0"/>
                        <a:t>1260</a:t>
                      </a:r>
                      <a:r>
                        <a:rPr kumimoji="1" lang="ja-JP" altLang="en-US" sz="1000" b="0" i="0" dirty="0" smtClean="0"/>
                        <a:t>回</a:t>
                      </a:r>
                      <a:endParaRPr kumimoji="1" lang="ja-JP" altLang="en-US" sz="1000" b="0" i="0" dirty="0"/>
                    </a:p>
                  </a:txBody>
                  <a:tcPr marL="69342" marR="69342" marT="32004" marB="32004" anchor="ctr" anchorCtr="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0" i="0" dirty="0" smtClean="0"/>
                        <a:t>70,000</a:t>
                      </a:r>
                      <a:r>
                        <a:rPr kumimoji="1" lang="ja-JP" altLang="en-US" sz="1200" b="0" i="0" dirty="0" smtClean="0"/>
                        <a:t>円</a:t>
                      </a:r>
                      <a:endParaRPr kumimoji="1" lang="ja-JP" altLang="en-US" sz="1200" b="0" i="0" dirty="0"/>
                    </a:p>
                  </a:txBody>
                  <a:tcPr marL="69342" marR="69342" marT="32004" marB="32004" anchor="ctr" anchorCtr="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6032">
                <a:tc vMerge="1">
                  <a:txBody>
                    <a:bodyPr/>
                    <a:lstStyle/>
                    <a:p>
                      <a:endParaRPr kumimoji="1" lang="ja-JP" altLang="en-US" sz="1000" b="0" i="0" dirty="0"/>
                    </a:p>
                  </a:txBody>
                  <a:tcPr marL="64008" marR="64008" marT="32004" marB="32004" anchor="ctr" anchorCtr="1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0" i="0" dirty="0" smtClean="0"/>
                        <a:t>1</a:t>
                      </a:r>
                      <a:r>
                        <a:rPr kumimoji="1" lang="ja-JP" altLang="en-US" sz="1000" b="0" i="0" dirty="0" smtClean="0"/>
                        <a:t>か月（</a:t>
                      </a:r>
                      <a:r>
                        <a:rPr kumimoji="1" lang="en-US" altLang="ja-JP" sz="1000" b="0" i="0" dirty="0" smtClean="0"/>
                        <a:t>1</a:t>
                      </a:r>
                      <a:r>
                        <a:rPr kumimoji="1" lang="ja-JP" altLang="en-US" sz="1000" b="0" i="0" dirty="0" smtClean="0"/>
                        <a:t>日</a:t>
                      </a:r>
                      <a:r>
                        <a:rPr kumimoji="1" lang="en-US" altLang="ja-JP" sz="1000" b="0" i="0" dirty="0" smtClean="0"/>
                        <a:t>〜</a:t>
                      </a:r>
                      <a:r>
                        <a:rPr kumimoji="1" lang="ja-JP" altLang="en-US" sz="1000" b="0" i="0" dirty="0" smtClean="0"/>
                        <a:t>末日）</a:t>
                      </a:r>
                      <a:endParaRPr kumimoji="1" lang="ja-JP" altLang="en-US" sz="1000" b="0" i="0" dirty="0"/>
                    </a:p>
                  </a:txBody>
                  <a:tcPr marL="69342" marR="69342" marT="32004" marB="32004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0" i="0" dirty="0" smtClean="0"/>
                        <a:t>5400</a:t>
                      </a:r>
                      <a:r>
                        <a:rPr kumimoji="1" lang="ja-JP" altLang="en-US" sz="1000" b="0" i="0" dirty="0" smtClean="0"/>
                        <a:t>回</a:t>
                      </a:r>
                      <a:endParaRPr kumimoji="1" lang="ja-JP" altLang="en-US" sz="1000" b="0" i="0" dirty="0"/>
                    </a:p>
                  </a:txBody>
                  <a:tcPr marL="69342" marR="69342" marT="32004" marB="32004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0" i="0" dirty="0" smtClean="0"/>
                        <a:t>250,000</a:t>
                      </a:r>
                      <a:r>
                        <a:rPr kumimoji="1" lang="ja-JP" altLang="en-US" sz="1200" b="0" i="0" dirty="0" smtClean="0"/>
                        <a:t>円</a:t>
                      </a:r>
                      <a:endParaRPr kumimoji="1" lang="ja-JP" altLang="en-US" sz="1200" b="0" i="0" dirty="0"/>
                    </a:p>
                  </a:txBody>
                  <a:tcPr marL="69342" marR="69342" marT="32004" marB="32004" anchor="ctr" anchorCtr="1">
                    <a:solidFill>
                      <a:schemeClr val="bg2"/>
                    </a:solidFill>
                  </a:tcPr>
                </a:tc>
              </a:tr>
              <a:tr h="256032">
                <a:tc vMerge="1">
                  <a:txBody>
                    <a:bodyPr/>
                    <a:lstStyle/>
                    <a:p>
                      <a:endParaRPr kumimoji="1" lang="ja-JP" altLang="en-US" sz="1000" b="0" i="0" dirty="0"/>
                    </a:p>
                  </a:txBody>
                  <a:tcPr marL="64008" marR="64008" marT="32004" marB="32004" anchor="ctr" anchorCtr="1"/>
                </a:tc>
                <a:tc rowSpan="2">
                  <a:txBody>
                    <a:bodyPr/>
                    <a:lstStyle/>
                    <a:p>
                      <a:r>
                        <a:rPr kumimoji="1" lang="en-US" altLang="ja-JP" sz="1000" b="0" i="0" dirty="0" smtClean="0"/>
                        <a:t>30</a:t>
                      </a:r>
                      <a:r>
                        <a:rPr kumimoji="1" lang="ja-JP" altLang="en-US" sz="1000" b="0" i="0" dirty="0" smtClean="0"/>
                        <a:t>秒</a:t>
                      </a:r>
                      <a:endParaRPr kumimoji="1" lang="ja-JP" altLang="en-US" sz="1000" b="0" i="0" dirty="0"/>
                    </a:p>
                  </a:txBody>
                  <a:tcPr marL="69342" marR="69342" marT="32004" marB="32004" anchor="ctr" anchorCtr="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0" i="0" dirty="0" smtClean="0"/>
                        <a:t>1</a:t>
                      </a:r>
                      <a:r>
                        <a:rPr kumimoji="1" lang="ja-JP" altLang="en-US" sz="1000" b="0" i="0" dirty="0" smtClean="0"/>
                        <a:t>週間（月</a:t>
                      </a:r>
                      <a:r>
                        <a:rPr kumimoji="1" lang="en-US" altLang="ja-JP" sz="1000" b="0" i="0" dirty="0" smtClean="0"/>
                        <a:t>〜</a:t>
                      </a:r>
                      <a:r>
                        <a:rPr kumimoji="1" lang="ja-JP" altLang="en-US" sz="1000" b="0" i="0" dirty="0" smtClean="0"/>
                        <a:t>日曜日）</a:t>
                      </a:r>
                      <a:endParaRPr kumimoji="1" lang="ja-JP" altLang="en-US" sz="1000" b="0" i="0" dirty="0"/>
                    </a:p>
                  </a:txBody>
                  <a:tcPr marL="69342" marR="69342" marT="32004" marB="32004" anchor="ctr" anchorCtr="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0" i="0" dirty="0" smtClean="0"/>
                        <a:t>1260</a:t>
                      </a:r>
                      <a:r>
                        <a:rPr kumimoji="1" lang="ja-JP" altLang="en-US" sz="1000" b="0" i="0" dirty="0" smtClean="0"/>
                        <a:t>回</a:t>
                      </a:r>
                      <a:endParaRPr kumimoji="1" lang="ja-JP" altLang="en-US" sz="1000" b="0" i="0" dirty="0"/>
                    </a:p>
                  </a:txBody>
                  <a:tcPr marL="69342" marR="69342" marT="32004" marB="32004" anchor="ctr" anchorCtr="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0" i="0" dirty="0" smtClean="0"/>
                        <a:t>130,000</a:t>
                      </a:r>
                      <a:r>
                        <a:rPr kumimoji="1" lang="ja-JP" altLang="en-US" sz="1200" b="0" i="0" dirty="0" smtClean="0"/>
                        <a:t>円</a:t>
                      </a:r>
                    </a:p>
                  </a:txBody>
                  <a:tcPr marL="69342" marR="69342" marT="32004" marB="32004" anchor="ctr" anchorCtr="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6032">
                <a:tc vMerge="1">
                  <a:txBody>
                    <a:bodyPr/>
                    <a:lstStyle/>
                    <a:p>
                      <a:endParaRPr kumimoji="1" lang="ja-JP" altLang="en-US" sz="1000" b="0" i="0" dirty="0"/>
                    </a:p>
                  </a:txBody>
                  <a:tcPr marL="64008" marR="64008" marT="32004" marB="32004" anchor="ctr" anchorCtr="1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0" i="0" dirty="0" smtClean="0"/>
                        <a:t>1</a:t>
                      </a:r>
                      <a:r>
                        <a:rPr kumimoji="1" lang="ja-JP" altLang="en-US" sz="1000" b="0" i="0" dirty="0" smtClean="0"/>
                        <a:t>か月（</a:t>
                      </a:r>
                      <a:r>
                        <a:rPr kumimoji="1" lang="en-US" altLang="ja-JP" sz="1000" b="0" i="0" dirty="0" smtClean="0"/>
                        <a:t>1</a:t>
                      </a:r>
                      <a:r>
                        <a:rPr kumimoji="1" lang="ja-JP" altLang="en-US" sz="1000" b="0" i="0" dirty="0" smtClean="0"/>
                        <a:t>日</a:t>
                      </a:r>
                      <a:r>
                        <a:rPr kumimoji="1" lang="en-US" altLang="ja-JP" sz="1000" b="0" i="0" dirty="0" smtClean="0"/>
                        <a:t>〜</a:t>
                      </a:r>
                      <a:r>
                        <a:rPr kumimoji="1" lang="ja-JP" altLang="en-US" sz="1000" b="0" i="0" dirty="0" smtClean="0"/>
                        <a:t>末日）</a:t>
                      </a:r>
                      <a:endParaRPr kumimoji="1" lang="ja-JP" altLang="en-US" sz="1000" b="0" i="0" dirty="0"/>
                    </a:p>
                  </a:txBody>
                  <a:tcPr marL="69342" marR="69342" marT="32004" marB="32004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i="0" dirty="0" smtClean="0"/>
                        <a:t>5400</a:t>
                      </a:r>
                      <a:r>
                        <a:rPr kumimoji="1" lang="ja-JP" altLang="en-US" sz="1000" b="0" i="0" dirty="0" smtClean="0"/>
                        <a:t>回</a:t>
                      </a:r>
                    </a:p>
                  </a:txBody>
                  <a:tcPr marL="69342" marR="69342" marT="32004" marB="32004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0" i="0" dirty="0" smtClean="0"/>
                        <a:t>470,000</a:t>
                      </a:r>
                      <a:r>
                        <a:rPr kumimoji="1" lang="ja-JP" altLang="en-US" sz="1200" b="0" i="0" dirty="0" smtClean="0"/>
                        <a:t>円</a:t>
                      </a:r>
                    </a:p>
                  </a:txBody>
                  <a:tcPr marL="69342" marR="69342" marT="32004" marB="32004" anchor="ctr" anchorCtr="1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8" name="正方形/長方形 17"/>
          <p:cNvSpPr/>
          <p:nvPr/>
        </p:nvSpPr>
        <p:spPr>
          <a:xfrm>
            <a:off x="668422" y="6158429"/>
            <a:ext cx="8814979" cy="50783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altLang="ja-JP" sz="900" dirty="0" smtClean="0"/>
              <a:t>※</a:t>
            </a:r>
            <a:r>
              <a:rPr lang="ja-JP" altLang="en-US" sz="900" dirty="0" smtClean="0"/>
              <a:t>　放映</a:t>
            </a:r>
            <a:r>
              <a:rPr lang="ja-JP" altLang="en-US" sz="900" dirty="0"/>
              <a:t>する素材については全件、名古屋市交通局の動画審査が必要です。 </a:t>
            </a:r>
            <a:r>
              <a:rPr lang="ja-JP" altLang="en-US" sz="900" dirty="0" smtClean="0"/>
              <a:t>必ず修正可能な段階で審査にご提出ください。</a:t>
            </a:r>
            <a:endParaRPr lang="en-US" altLang="ja-JP" sz="900" dirty="0" smtClean="0"/>
          </a:p>
          <a:p>
            <a:r>
              <a:rPr lang="ja-JP" altLang="en-US" sz="900" dirty="0" smtClean="0"/>
              <a:t> </a:t>
            </a:r>
            <a:r>
              <a:rPr lang="en-US" altLang="ja-JP" sz="900" dirty="0" smtClean="0"/>
              <a:t>※ </a:t>
            </a:r>
            <a:r>
              <a:rPr lang="ja-JP" altLang="en-US" sz="900" dirty="0" smtClean="0"/>
              <a:t>最低</a:t>
            </a:r>
            <a:r>
              <a:rPr lang="ja-JP" altLang="en-US" sz="900" dirty="0"/>
              <a:t>保証放映回数は表記の</a:t>
            </a:r>
            <a:r>
              <a:rPr lang="en-US" altLang="ja-JP" sz="900" dirty="0"/>
              <a:t>90</a:t>
            </a:r>
            <a:r>
              <a:rPr lang="ja-JP" altLang="en-US" sz="900" dirty="0"/>
              <a:t>％とさせていただきます</a:t>
            </a:r>
            <a:r>
              <a:rPr lang="ja-JP" altLang="en-US" sz="900" dirty="0" smtClean="0"/>
              <a:t>。</a:t>
            </a:r>
            <a:r>
              <a:rPr lang="ja-JP" altLang="en-US" sz="900" dirty="0"/>
              <a:t>また、災害等の緊急案内放送時は放送を休止いたします</a:t>
            </a:r>
            <a:r>
              <a:rPr lang="ja-JP" altLang="en-US" sz="900" dirty="0" smtClean="0"/>
              <a:t>。</a:t>
            </a:r>
            <a:endParaRPr lang="en-US" altLang="ja-JP" sz="900" dirty="0"/>
          </a:p>
          <a:p>
            <a:endParaRPr lang="ja-JP" altLang="en-US" sz="900" dirty="0"/>
          </a:p>
        </p:txBody>
      </p:sp>
      <p:sp>
        <p:nvSpPr>
          <p:cNvPr id="15" name="正方形/長方形 14"/>
          <p:cNvSpPr/>
          <p:nvPr/>
        </p:nvSpPr>
        <p:spPr>
          <a:xfrm>
            <a:off x="4089865" y="5965500"/>
            <a:ext cx="23246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" dirty="0" smtClean="0"/>
              <a:t> </a:t>
            </a:r>
            <a:r>
              <a:rPr lang="ja-JP" altLang="en-US" sz="800" dirty="0" smtClean="0"/>
              <a:t>料金は税別です。別途消費税を頂戴いたします。</a:t>
            </a:r>
            <a:endParaRPr lang="ja-JP" altLang="en-US" sz="800" dirty="0"/>
          </a:p>
        </p:txBody>
      </p:sp>
    </p:spTree>
    <p:extLst>
      <p:ext uri="{BB962C8B-B14F-4D97-AF65-F5344CB8AC3E}">
        <p14:creationId xmlns="" xmlns:p14="http://schemas.microsoft.com/office/powerpoint/2010/main" val="366280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569888" y="548680"/>
            <a:ext cx="4147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u="sng" dirty="0" smtClean="0"/>
              <a:t> </a:t>
            </a:r>
            <a:r>
              <a:rPr lang="ja-JP" altLang="en-US" b="1" u="sng" dirty="0" smtClean="0"/>
              <a:t>　</a:t>
            </a:r>
            <a:r>
              <a:rPr lang="en-US" altLang="ja-JP" b="1" u="sng" dirty="0" err="1" smtClean="0"/>
              <a:t>Chikavision</a:t>
            </a:r>
            <a:r>
              <a:rPr lang="ja-JP" altLang="en-US" b="1" u="sng" dirty="0" smtClean="0"/>
              <a:t>素材フォーマットについて</a:t>
            </a:r>
            <a:endParaRPr lang="ja-JP" altLang="en-US" b="1" u="sng" dirty="0"/>
          </a:p>
        </p:txBody>
      </p:sp>
      <p:pic>
        <p:nvPicPr>
          <p:cNvPr id="4" name="図 3" descr="mar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23" y="648910"/>
            <a:ext cx="193167" cy="178308"/>
          </a:xfrm>
          <a:prstGeom prst="rect">
            <a:avLst/>
          </a:prstGeom>
        </p:spPr>
      </p:pic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25511370"/>
              </p:ext>
            </p:extLst>
          </p:nvPr>
        </p:nvGraphicFramePr>
        <p:xfrm>
          <a:off x="656719" y="2888684"/>
          <a:ext cx="4602511" cy="1418911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326147"/>
                <a:gridCol w="3276364"/>
              </a:tblGrid>
              <a:tr h="252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dirty="0" smtClean="0"/>
                        <a:t>解像度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1080P/30</a:t>
                      </a:r>
                      <a:r>
                        <a:rPr kumimoji="1" lang="ja-JP" altLang="en-US" sz="1000" dirty="0" smtClean="0"/>
                        <a:t>（</a:t>
                      </a:r>
                      <a:r>
                        <a:rPr kumimoji="1" lang="en-US" altLang="ja-JP" sz="1000" dirty="0" smtClean="0"/>
                        <a:t>W1920×H1080</a:t>
                      </a:r>
                      <a:r>
                        <a:rPr kumimoji="1" lang="ja-JP" altLang="en-US" sz="1000" dirty="0" smtClean="0"/>
                        <a:t>）</a:t>
                      </a:r>
                      <a:endParaRPr kumimoji="1" lang="ja-JP" altLang="en-US" sz="1000" dirty="0"/>
                    </a:p>
                  </a:txBody>
                  <a:tcPr marL="99060" marR="99060"/>
                </a:tc>
              </a:tr>
              <a:tr h="252251"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コンテナ</a:t>
                      </a:r>
                      <a:endParaRPr kumimoji="1" lang="ja-JP" altLang="en-US" sz="10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MP4</a:t>
                      </a:r>
                      <a:endParaRPr kumimoji="1" lang="ja-JP" altLang="en-US" sz="1000" dirty="0"/>
                    </a:p>
                  </a:txBody>
                  <a:tcPr marL="99060" marR="99060">
                    <a:solidFill>
                      <a:schemeClr val="bg2"/>
                    </a:solidFill>
                  </a:tcPr>
                </a:tc>
              </a:tr>
              <a:tr h="252251"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ビデオコーデック</a:t>
                      </a:r>
                      <a:endParaRPr kumimoji="1" lang="ja-JP" altLang="en-US" sz="10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H.264/MPEG-4 AVC</a:t>
                      </a:r>
                      <a:endParaRPr kumimoji="1" lang="ja-JP" altLang="en-US" sz="1000" dirty="0"/>
                    </a:p>
                  </a:txBody>
                  <a:tcPr marL="99060" marR="99060"/>
                </a:tc>
              </a:tr>
              <a:tr h="409907"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ビットレート</a:t>
                      </a:r>
                      <a:endParaRPr kumimoji="1" lang="ja-JP" altLang="en-US" sz="1000" dirty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8.0Mbps</a:t>
                      </a:r>
                      <a:r>
                        <a:rPr kumimoji="1" lang="ja-JP" altLang="en-US" sz="1000" dirty="0" smtClean="0"/>
                        <a:t>（</a:t>
                      </a:r>
                      <a:r>
                        <a:rPr kumimoji="1" lang="en-US" altLang="ja-JP" sz="1000" dirty="0" smtClean="0"/>
                        <a:t>CBR</a:t>
                      </a:r>
                      <a:r>
                        <a:rPr kumimoji="1" lang="ja-JP" altLang="en-US" sz="1000" dirty="0" smtClean="0"/>
                        <a:t>）</a:t>
                      </a:r>
                      <a:endParaRPr kumimoji="1" lang="en-US" altLang="ja-JP" sz="1000" dirty="0" smtClean="0"/>
                    </a:p>
                    <a:p>
                      <a:r>
                        <a:rPr kumimoji="1" lang="en-US" altLang="ja-JP" sz="1000" dirty="0" smtClean="0"/>
                        <a:t>VBR</a:t>
                      </a:r>
                      <a:r>
                        <a:rPr kumimoji="1" lang="ja-JP" altLang="en-US" sz="1000" dirty="0" smtClean="0"/>
                        <a:t>の場合平均</a:t>
                      </a:r>
                      <a:r>
                        <a:rPr kumimoji="1" lang="en-US" altLang="ja-JP" sz="1000" dirty="0" smtClean="0"/>
                        <a:t>8.0Mbps</a:t>
                      </a:r>
                      <a:r>
                        <a:rPr kumimoji="1" lang="ja-JP" altLang="en-US" sz="1000" dirty="0" smtClean="0"/>
                        <a:t>／最大</a:t>
                      </a:r>
                      <a:r>
                        <a:rPr kumimoji="1" lang="en-US" altLang="ja-JP" sz="1000" dirty="0" smtClean="0"/>
                        <a:t>10.0Mbps</a:t>
                      </a:r>
                      <a:endParaRPr kumimoji="1" lang="ja-JP" altLang="en-US" sz="1000" dirty="0"/>
                    </a:p>
                  </a:txBody>
                  <a:tcPr marL="99060" marR="99060">
                    <a:solidFill>
                      <a:schemeClr val="bg2"/>
                    </a:solidFill>
                  </a:tcPr>
                </a:tc>
              </a:tr>
              <a:tr h="252251"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フレームレート</a:t>
                      </a:r>
                      <a:endParaRPr kumimoji="1" lang="ja-JP" altLang="en-US" sz="10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29.97fps</a:t>
                      </a:r>
                      <a:endParaRPr kumimoji="1" lang="ja-JP" altLang="en-US" sz="1000" dirty="0"/>
                    </a:p>
                  </a:txBody>
                  <a:tcPr marL="99060" marR="99060"/>
                </a:tc>
              </a:tr>
            </a:tbl>
          </a:graphicData>
        </a:graphic>
      </p:graphicFrame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8772793"/>
              </p:ext>
            </p:extLst>
          </p:nvPr>
        </p:nvGraphicFramePr>
        <p:xfrm>
          <a:off x="656719" y="4409908"/>
          <a:ext cx="4602511" cy="102140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326147"/>
                <a:gridCol w="3276364"/>
              </a:tblGrid>
              <a:tr h="255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dirty="0" smtClean="0"/>
                        <a:t>音声コーデック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AAC</a:t>
                      </a:r>
                      <a:r>
                        <a:rPr kumimoji="1" lang="ja-JP" altLang="en-US" sz="1000" dirty="0" smtClean="0"/>
                        <a:t>ステレオ</a:t>
                      </a:r>
                      <a:endParaRPr kumimoji="1" lang="ja-JP" altLang="en-US" sz="1000" dirty="0"/>
                    </a:p>
                  </a:txBody>
                  <a:tcPr marL="99060" marR="99060"/>
                </a:tc>
              </a:tr>
              <a:tr h="255352"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サンプリングレート</a:t>
                      </a:r>
                      <a:endParaRPr kumimoji="1" lang="ja-JP" altLang="en-US" sz="10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kumimoji="1" lang="ja-JP" altLang="ja-JP" sz="1000" dirty="0" smtClean="0"/>
                        <a:t>4</a:t>
                      </a:r>
                      <a:r>
                        <a:rPr kumimoji="1" lang="en-US" altLang="ja-JP" sz="1000" dirty="0" smtClean="0"/>
                        <a:t>4.1</a:t>
                      </a:r>
                      <a:r>
                        <a:rPr kumimoji="1" lang="ja-JP" altLang="en-US" sz="1000" dirty="0" smtClean="0"/>
                        <a:t>または</a:t>
                      </a:r>
                      <a:r>
                        <a:rPr kumimoji="1" lang="en-US" altLang="ja-JP" sz="1000" dirty="0" smtClean="0"/>
                        <a:t>48kHz/16bit</a:t>
                      </a:r>
                      <a:endParaRPr kumimoji="1" lang="ja-JP" altLang="en-US" sz="1000" dirty="0"/>
                    </a:p>
                  </a:txBody>
                  <a:tcPr marL="99060" marR="99060">
                    <a:solidFill>
                      <a:schemeClr val="bg2"/>
                    </a:solidFill>
                  </a:tcPr>
                </a:tc>
              </a:tr>
              <a:tr h="255352"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音声ビットレート</a:t>
                      </a:r>
                      <a:endParaRPr kumimoji="1" lang="ja-JP" altLang="en-US" sz="10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160kbps〜320kbps</a:t>
                      </a:r>
                      <a:r>
                        <a:rPr kumimoji="1" lang="ja-JP" altLang="en-US" sz="1000" dirty="0" smtClean="0"/>
                        <a:t>　推奨</a:t>
                      </a:r>
                      <a:r>
                        <a:rPr kumimoji="1" lang="en-US" altLang="ja-JP" sz="1000" dirty="0" smtClean="0"/>
                        <a:t>192kbps</a:t>
                      </a:r>
                      <a:r>
                        <a:rPr kumimoji="1" lang="ja-JP" altLang="en-US" sz="1000" dirty="0" smtClean="0"/>
                        <a:t>・</a:t>
                      </a:r>
                      <a:r>
                        <a:rPr kumimoji="1" lang="en-US" altLang="ja-JP" sz="1000" dirty="0" smtClean="0"/>
                        <a:t>256Kbps</a:t>
                      </a:r>
                      <a:endParaRPr kumimoji="1" lang="ja-JP" altLang="en-US" sz="1000" dirty="0"/>
                    </a:p>
                  </a:txBody>
                  <a:tcPr marL="99060" marR="99060"/>
                </a:tc>
              </a:tr>
              <a:tr h="255352"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音声レベル</a:t>
                      </a:r>
                      <a:endParaRPr kumimoji="1" lang="ja-JP" altLang="en-US" sz="10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民放テレビラウドネス基準準拠、または</a:t>
                      </a:r>
                      <a:r>
                        <a:rPr kumimoji="1" lang="en-US" altLang="ja-JP" sz="1000" dirty="0" smtClean="0"/>
                        <a:t>0UV</a:t>
                      </a:r>
                      <a:r>
                        <a:rPr kumimoji="1" lang="ja-JP" altLang="en-US" sz="1000" dirty="0" smtClean="0"/>
                        <a:t>（</a:t>
                      </a:r>
                      <a:r>
                        <a:rPr kumimoji="1" lang="en-US" altLang="ja-JP" sz="1000" dirty="0" smtClean="0"/>
                        <a:t>-20dBFS</a:t>
                      </a:r>
                      <a:r>
                        <a:rPr kumimoji="1" lang="ja-JP" altLang="en-US" sz="1000" dirty="0" smtClean="0"/>
                        <a:t>）</a:t>
                      </a:r>
                      <a:endParaRPr kumimoji="1" lang="ja-JP" altLang="en-US" sz="1000" dirty="0"/>
                    </a:p>
                  </a:txBody>
                  <a:tcPr marL="99060" marR="99060"/>
                </a:tc>
              </a:tr>
            </a:tbl>
          </a:graphicData>
        </a:graphic>
      </p:graphicFrame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27237147"/>
              </p:ext>
            </p:extLst>
          </p:nvPr>
        </p:nvGraphicFramePr>
        <p:xfrm>
          <a:off x="5337239" y="2888684"/>
          <a:ext cx="4269468" cy="1418911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903156"/>
                <a:gridCol w="3366312"/>
              </a:tblGrid>
              <a:tr h="14189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dirty="0" smtClean="0"/>
                        <a:t>ファイル名</a:t>
                      </a:r>
                    </a:p>
                  </a:txBody>
                  <a:tcPr marL="99060" marR="99060"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 </a:t>
                      </a:r>
                      <a:r>
                        <a:rPr kumimoji="1" lang="en-US" altLang="ja-JP" sz="1100" u="sng" dirty="0" smtClean="0"/>
                        <a:t>C </a:t>
                      </a:r>
                      <a:r>
                        <a:rPr kumimoji="1" lang="en-US" altLang="ja-JP" sz="1000" u="sng" dirty="0" smtClean="0"/>
                        <a:t>/</a:t>
                      </a:r>
                      <a:r>
                        <a:rPr kumimoji="1" lang="ja-JP" altLang="en-US" sz="1000" u="sng" dirty="0" smtClean="0"/>
                        <a:t>放映開始年月日</a:t>
                      </a:r>
                      <a:r>
                        <a:rPr kumimoji="1" lang="en-US" altLang="ja-JP" sz="1000" u="sng" dirty="0" smtClean="0"/>
                        <a:t>/</a:t>
                      </a:r>
                      <a:r>
                        <a:rPr kumimoji="1" lang="ja-JP" altLang="en-US" sz="1000" u="sng" dirty="0" smtClean="0"/>
                        <a:t>広告主略号</a:t>
                      </a:r>
                      <a:r>
                        <a:rPr kumimoji="1" lang="en-US" altLang="ja-JP" sz="1000" u="sng" dirty="0" smtClean="0"/>
                        <a:t>/</a:t>
                      </a:r>
                      <a:r>
                        <a:rPr kumimoji="1" lang="ja-JP" altLang="en-US" sz="1000" u="sng" dirty="0" smtClean="0"/>
                        <a:t>素材番号</a:t>
                      </a:r>
                      <a:r>
                        <a:rPr kumimoji="1" lang="en-US" altLang="ja-JP" sz="1000" u="sng" dirty="0" smtClean="0"/>
                        <a:t>.mp4 </a:t>
                      </a:r>
                      <a:r>
                        <a:rPr kumimoji="1" lang="ja-JP" altLang="en-US" sz="1000" dirty="0" smtClean="0"/>
                        <a:t>で素材名をつけてください。</a:t>
                      </a:r>
                      <a:r>
                        <a:rPr kumimoji="1" lang="en-US" altLang="ja-JP" sz="800" dirty="0" smtClean="0"/>
                        <a:t>※</a:t>
                      </a:r>
                      <a:r>
                        <a:rPr kumimoji="1" lang="ja-JP" altLang="en-US" sz="800" dirty="0" smtClean="0"/>
                        <a:t>半角英数（日本語不可）</a:t>
                      </a:r>
                      <a:endParaRPr kumimoji="1" lang="en-US" altLang="ja-JP" sz="800" dirty="0" smtClean="0"/>
                    </a:p>
                    <a:p>
                      <a:r>
                        <a:rPr kumimoji="1" lang="en-US" altLang="ja-JP" sz="1200" u="sng" dirty="0" smtClean="0"/>
                        <a:t>C</a:t>
                      </a:r>
                      <a:r>
                        <a:rPr kumimoji="1" lang="en-US" altLang="ja-JP" sz="1200" dirty="0" smtClean="0"/>
                        <a:t> </a:t>
                      </a:r>
                      <a:r>
                        <a:rPr kumimoji="1" lang="en-US" altLang="ja-JP" sz="1200" u="sng" dirty="0" smtClean="0"/>
                        <a:t>160415</a:t>
                      </a:r>
                      <a:r>
                        <a:rPr kumimoji="1" lang="en-US" altLang="ja-JP" sz="1200" dirty="0" smtClean="0"/>
                        <a:t> </a:t>
                      </a:r>
                      <a:r>
                        <a:rPr kumimoji="1" lang="en-US" altLang="ja-JP" sz="1200" u="sng" dirty="0" smtClean="0"/>
                        <a:t>DMX</a:t>
                      </a:r>
                      <a:r>
                        <a:rPr kumimoji="1" lang="en-US" altLang="ja-JP" sz="1200" dirty="0" smtClean="0"/>
                        <a:t> </a:t>
                      </a:r>
                      <a:r>
                        <a:rPr kumimoji="1" lang="en-US" altLang="ja-JP" sz="1200" u="sng" dirty="0" smtClean="0"/>
                        <a:t>01</a:t>
                      </a:r>
                      <a:r>
                        <a:rPr kumimoji="1" lang="en-US" altLang="ja-JP" sz="1200" dirty="0" smtClean="0"/>
                        <a:t>.mp4</a:t>
                      </a:r>
                      <a:endParaRPr kumimoji="1" lang="ja-JP" altLang="en-US" sz="1200" dirty="0"/>
                    </a:p>
                  </a:txBody>
                  <a:tcPr marL="99060" marR="9906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98574828"/>
              </p:ext>
            </p:extLst>
          </p:nvPr>
        </p:nvGraphicFramePr>
        <p:xfrm>
          <a:off x="5337238" y="4409908"/>
          <a:ext cx="4269469" cy="102140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903157"/>
                <a:gridCol w="3366312"/>
              </a:tblGrid>
              <a:tr h="10214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dirty="0" smtClean="0"/>
                        <a:t>ご注意</a:t>
                      </a:r>
                    </a:p>
                  </a:txBody>
                  <a:tcPr marL="99060" marR="99060" anchor="ctr" anchorCtr="1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ファイルは</a:t>
                      </a:r>
                      <a:r>
                        <a:rPr kumimoji="1" lang="en-US" altLang="ja-JP" sz="1000" dirty="0" smtClean="0"/>
                        <a:t>15</a:t>
                      </a:r>
                      <a:r>
                        <a:rPr kumimoji="1" lang="ja-JP" altLang="en-US" sz="1000" dirty="0" smtClean="0"/>
                        <a:t>秒または</a:t>
                      </a:r>
                      <a:r>
                        <a:rPr kumimoji="1" lang="en-US" altLang="ja-JP" sz="1000" dirty="0" smtClean="0"/>
                        <a:t>30</a:t>
                      </a:r>
                      <a:r>
                        <a:rPr kumimoji="1" lang="ja-JP" altLang="en-US" sz="1000" dirty="0" smtClean="0"/>
                        <a:t>秒完尺</a:t>
                      </a:r>
                    </a:p>
                    <a:p>
                      <a:r>
                        <a:rPr kumimoji="1" lang="ja-JP" altLang="en-US" sz="1000" dirty="0" smtClean="0"/>
                        <a:t>クッションなし、前後</a:t>
                      </a:r>
                      <a:r>
                        <a:rPr kumimoji="1" lang="en-US" altLang="ja-JP" sz="1000" dirty="0" smtClean="0"/>
                        <a:t>0.5</a:t>
                      </a:r>
                      <a:r>
                        <a:rPr kumimoji="1" lang="ja-JP" altLang="en-US" sz="1000" dirty="0" smtClean="0"/>
                        <a:t>秒は無音部</a:t>
                      </a:r>
                      <a:endParaRPr kumimoji="1" lang="en-US" altLang="ja-JP" sz="1000" dirty="0" smtClean="0"/>
                    </a:p>
                    <a:p>
                      <a:r>
                        <a:rPr kumimoji="1" lang="en-US" altLang="ja-JP" sz="900" dirty="0" smtClean="0"/>
                        <a:t>※</a:t>
                      </a:r>
                      <a:r>
                        <a:rPr kumimoji="1" lang="ja-JP" altLang="en-US" sz="900" dirty="0" smtClean="0"/>
                        <a:t>新チカビジョンでは</a:t>
                      </a:r>
                      <a:r>
                        <a:rPr kumimoji="1" lang="en-US" altLang="ja-JP" sz="900" dirty="0" smtClean="0"/>
                        <a:t>15</a:t>
                      </a:r>
                      <a:r>
                        <a:rPr kumimoji="1" lang="ja-JP" altLang="en-US" sz="900" dirty="0" smtClean="0"/>
                        <a:t>秒ジャストで素材が切り替わります。</a:t>
                      </a:r>
                      <a:endParaRPr kumimoji="1" lang="en-US" altLang="ja-JP" sz="900" dirty="0" smtClean="0"/>
                    </a:p>
                    <a:p>
                      <a:r>
                        <a:rPr kumimoji="1" lang="en-US" altLang="ja-JP" sz="900" dirty="0" smtClean="0"/>
                        <a:t>    </a:t>
                      </a:r>
                      <a:r>
                        <a:rPr kumimoji="1" lang="ja-JP" altLang="en-US" sz="900" dirty="0" smtClean="0"/>
                        <a:t>このため</a:t>
                      </a:r>
                      <a:r>
                        <a:rPr kumimoji="1" lang="en-US" altLang="ja-JP" sz="900" dirty="0" smtClean="0"/>
                        <a:t>15</a:t>
                      </a:r>
                      <a:r>
                        <a:rPr kumimoji="1" lang="ja-JP" altLang="en-US" sz="900" dirty="0" smtClean="0"/>
                        <a:t>秒以上の素材は後ろのオーバー分がカットされます。</a:t>
                      </a:r>
                    </a:p>
                    <a:p>
                      <a:r>
                        <a:rPr kumimoji="1" lang="ja-JP" altLang="en-US" sz="900" dirty="0" smtClean="0"/>
                        <a:t>　</a:t>
                      </a:r>
                      <a:r>
                        <a:rPr kumimoji="1" lang="en-US" altLang="ja-JP" sz="900" dirty="0" smtClean="0"/>
                        <a:t>  15</a:t>
                      </a:r>
                      <a:r>
                        <a:rPr kumimoji="1" lang="ja-JP" altLang="en-US" sz="900" dirty="0" smtClean="0"/>
                        <a:t>秒素材の場合４５０フレーム、</a:t>
                      </a:r>
                      <a:r>
                        <a:rPr kumimoji="1" lang="en-US" altLang="ja-JP" sz="900" dirty="0" smtClean="0"/>
                        <a:t>30</a:t>
                      </a:r>
                      <a:r>
                        <a:rPr kumimoji="1" lang="ja-JP" altLang="en-US" sz="900" dirty="0" smtClean="0"/>
                        <a:t>秒素材の場合８９９フレーム</a:t>
                      </a:r>
                      <a:endParaRPr kumimoji="1" lang="en-US" altLang="ja-JP" sz="900" dirty="0" smtClean="0"/>
                    </a:p>
                    <a:p>
                      <a:r>
                        <a:rPr kumimoji="1" lang="en-US" altLang="ja-JP" sz="900" dirty="0" smtClean="0"/>
                        <a:t>     </a:t>
                      </a:r>
                      <a:r>
                        <a:rPr kumimoji="1" lang="ja-JP" altLang="en-US" sz="900" dirty="0" smtClean="0"/>
                        <a:t>であることをご確認ください。</a:t>
                      </a:r>
                    </a:p>
                  </a:txBody>
                  <a:tcPr marL="99060" marR="9906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7467476" y="3443341"/>
            <a:ext cx="205109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/>
              <a:t>01=</a:t>
            </a:r>
            <a:r>
              <a:rPr lang="ja-JP" altLang="en-US" sz="900" dirty="0"/>
              <a:t>素材番号 </a:t>
            </a:r>
            <a:r>
              <a:rPr lang="ja-JP" altLang="en-US" sz="900" dirty="0" smtClean="0"/>
              <a:t>放映</a:t>
            </a:r>
            <a:r>
              <a:rPr lang="ja-JP" altLang="en-US" sz="900" dirty="0"/>
              <a:t>順に</a:t>
            </a:r>
            <a:r>
              <a:rPr lang="ja-JP" altLang="en-US" sz="900" dirty="0" smtClean="0"/>
              <a:t>つけて</a:t>
            </a:r>
            <a:r>
              <a:rPr lang="ja-JP" altLang="en-US" sz="900" dirty="0"/>
              <a:t>ください</a:t>
            </a:r>
            <a:r>
              <a:rPr lang="ja-JP" altLang="en-US" sz="900" dirty="0" smtClean="0"/>
              <a:t>。</a:t>
            </a:r>
            <a:r>
              <a:rPr lang="ja-JP" altLang="en-US" sz="800" dirty="0" smtClean="0"/>
              <a:t>（</a:t>
            </a:r>
            <a:r>
              <a:rPr lang="ja-JP" altLang="en-US" sz="800" dirty="0"/>
              <a:t>複数ある場合</a:t>
            </a:r>
            <a:r>
              <a:rPr lang="ja-JP" altLang="en-US" sz="800" dirty="0" smtClean="0"/>
              <a:t>）</a:t>
            </a:r>
            <a:endParaRPr lang="ja-JP" altLang="en-US" sz="8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331714" y="3796610"/>
            <a:ext cx="25742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/>
              <a:t>DMX=</a:t>
            </a:r>
            <a:r>
              <a:rPr lang="ja-JP" altLang="en-US" sz="900" dirty="0"/>
              <a:t>広告主略号をアルファベット</a:t>
            </a:r>
            <a:r>
              <a:rPr lang="en-US" altLang="ja-JP" sz="900" dirty="0"/>
              <a:t>3</a:t>
            </a:r>
            <a:r>
              <a:rPr lang="ja-JP" altLang="en-US" sz="900" dirty="0"/>
              <a:t>文字</a:t>
            </a:r>
            <a:endParaRPr kumimoji="1" lang="ja-JP" altLang="en-US" sz="9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764508" y="3922824"/>
            <a:ext cx="25742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/>
              <a:t>160415=</a:t>
            </a:r>
            <a:r>
              <a:rPr lang="ja-JP" altLang="en-US" sz="900" dirty="0"/>
              <a:t>放映開始年月日</a:t>
            </a:r>
            <a:r>
              <a:rPr lang="ja-JP" altLang="en-US" sz="800" dirty="0"/>
              <a:t>（</a:t>
            </a:r>
            <a:r>
              <a:rPr lang="en-US" altLang="ja-JP" sz="800" dirty="0"/>
              <a:t>YYMMHH</a:t>
            </a:r>
            <a:r>
              <a:rPr lang="ja-JP" altLang="en-US" sz="800" dirty="0"/>
              <a:t>）</a:t>
            </a:r>
            <a:endParaRPr kumimoji="1" lang="ja-JP" altLang="en-US" sz="8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531372" y="4078671"/>
            <a:ext cx="17161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/>
              <a:t>Ｃ＝チカビジョン識別接頭子</a:t>
            </a:r>
            <a:endParaRPr kumimoji="1" lang="ja-JP" altLang="en-US" sz="9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81" y="966671"/>
            <a:ext cx="7995798" cy="1761156"/>
          </a:xfrm>
          <a:prstGeom prst="rect">
            <a:avLst/>
          </a:prstGeom>
        </p:spPr>
      </p:pic>
      <p:cxnSp>
        <p:nvCxnSpPr>
          <p:cNvPr id="52" name="カギ線コネクタ 51"/>
          <p:cNvCxnSpPr/>
          <p:nvPr/>
        </p:nvCxnSpPr>
        <p:spPr>
          <a:xfrm rot="16200000" flipH="1">
            <a:off x="6368892" y="3643704"/>
            <a:ext cx="589110" cy="15589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カギ線コネクタ 58"/>
          <p:cNvCxnSpPr/>
          <p:nvPr/>
        </p:nvCxnSpPr>
        <p:spPr>
          <a:xfrm rot="16200000" flipH="1">
            <a:off x="6067519" y="3687894"/>
            <a:ext cx="785011" cy="25070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カギ線コネクタ 65"/>
          <p:cNvCxnSpPr>
            <a:endCxn id="11" idx="1"/>
          </p:cNvCxnSpPr>
          <p:nvPr/>
        </p:nvCxnSpPr>
        <p:spPr>
          <a:xfrm rot="16200000" flipH="1">
            <a:off x="7296588" y="3449425"/>
            <a:ext cx="196396" cy="14538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カギ線コネクタ 74"/>
          <p:cNvCxnSpPr/>
          <p:nvPr/>
        </p:nvCxnSpPr>
        <p:spPr>
          <a:xfrm rot="16200000" flipH="1">
            <a:off x="6886575" y="3599088"/>
            <a:ext cx="444039" cy="93695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766523" y="1215177"/>
            <a:ext cx="4883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/>
              <a:t>3</a:t>
            </a:r>
            <a:r>
              <a:rPr lang="ja-JP" altLang="en-US" sz="900" dirty="0"/>
              <a:t>月放映分までＷＭＶ、ＭＰ４どちらの入稿も対応致します。（当社でＭＰ４に変換して使用します。）</a:t>
            </a:r>
          </a:p>
          <a:p>
            <a:r>
              <a:rPr lang="en-US" altLang="ja-JP" sz="900" dirty="0"/>
              <a:t>4</a:t>
            </a:r>
            <a:r>
              <a:rPr lang="ja-JP" altLang="en-US" sz="900" dirty="0"/>
              <a:t>月</a:t>
            </a:r>
            <a:r>
              <a:rPr lang="en-US" altLang="ja-JP" sz="900" dirty="0"/>
              <a:t>1</a:t>
            </a:r>
            <a:r>
              <a:rPr lang="ja-JP" altLang="en-US" sz="900" dirty="0"/>
              <a:t>日放映分よりＭＰ４入稿のみとなります。</a:t>
            </a:r>
            <a:endParaRPr kumimoji="1" lang="ja-JP" altLang="en-US" sz="900" dirty="0"/>
          </a:p>
        </p:txBody>
      </p:sp>
      <p:sp>
        <p:nvSpPr>
          <p:cNvPr id="26" name="正方形/長方形 25"/>
          <p:cNvSpPr/>
          <p:nvPr/>
        </p:nvSpPr>
        <p:spPr>
          <a:xfrm>
            <a:off x="679447" y="5518947"/>
            <a:ext cx="2513782" cy="30777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altLang="ja-JP" sz="1400" b="1" dirty="0" smtClean="0">
                <a:solidFill>
                  <a:schemeClr val="tx2"/>
                </a:solidFill>
              </a:rPr>
              <a:t>■</a:t>
            </a:r>
            <a:r>
              <a:rPr lang="en-US" altLang="ja-JP" sz="1400" b="1" dirty="0" err="1" smtClean="0">
                <a:solidFill>
                  <a:schemeClr val="tx2"/>
                </a:solidFill>
              </a:rPr>
              <a:t>Chikavision</a:t>
            </a:r>
            <a:r>
              <a:rPr lang="ja-JP" altLang="en-US" sz="1400" b="1" dirty="0" smtClean="0">
                <a:solidFill>
                  <a:schemeClr val="tx2"/>
                </a:solidFill>
              </a:rPr>
              <a:t>データ納品締切</a:t>
            </a:r>
            <a:endParaRPr lang="ja-JP" altLang="en-US" sz="1400" b="1" dirty="0">
              <a:solidFill>
                <a:schemeClr val="tx2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48232" y="2557246"/>
            <a:ext cx="2513782" cy="30777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altLang="ja-JP" sz="1400" b="1" dirty="0" smtClean="0">
                <a:solidFill>
                  <a:schemeClr val="tx2"/>
                </a:solidFill>
              </a:rPr>
              <a:t>■</a:t>
            </a:r>
            <a:r>
              <a:rPr lang="en-US" altLang="ja-JP" sz="1400" b="1" dirty="0" err="1" smtClean="0">
                <a:solidFill>
                  <a:schemeClr val="tx2"/>
                </a:solidFill>
              </a:rPr>
              <a:t>Chikavision</a:t>
            </a:r>
            <a:r>
              <a:rPr lang="ja-JP" altLang="en-US" sz="1400" b="1" dirty="0" smtClean="0">
                <a:solidFill>
                  <a:schemeClr val="tx2"/>
                </a:solidFill>
              </a:rPr>
              <a:t>素材仕様</a:t>
            </a:r>
            <a:endParaRPr lang="ja-JP" altLang="en-US" sz="1400" b="1" dirty="0">
              <a:solidFill>
                <a:schemeClr val="tx2"/>
              </a:solidFill>
            </a:endParaRPr>
          </a:p>
        </p:txBody>
      </p:sp>
      <p:graphicFrame>
        <p:nvGraphicFramePr>
          <p:cNvPr id="27" name="表 26"/>
          <p:cNvGraphicFramePr>
            <a:graphicFrameLocks noGrp="1"/>
          </p:cNvGraphicFramePr>
          <p:nvPr/>
        </p:nvGraphicFramePr>
        <p:xfrm>
          <a:off x="659479" y="5843732"/>
          <a:ext cx="8958245" cy="52763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090330"/>
                <a:gridCol w="6867915"/>
              </a:tblGrid>
              <a:tr h="2638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dirty="0" smtClean="0"/>
                        <a:t>審査データ　および　絵コンテ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８営業日前１７時前までにメールにてお送りください。</a:t>
                      </a:r>
                      <a:r>
                        <a:rPr kumimoji="1" lang="ja-JP" altLang="en-US" sz="900" dirty="0" smtClean="0"/>
                        <a:t>（必ず修正可能な段階でご提出ください）</a:t>
                      </a:r>
                      <a:endParaRPr kumimoji="1" lang="ja-JP" altLang="en-US" sz="900" dirty="0"/>
                    </a:p>
                  </a:txBody>
                  <a:tcPr marL="99060" marR="99060"/>
                </a:tc>
              </a:tr>
              <a:tr h="263815"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入稿データ</a:t>
                      </a:r>
                      <a:endParaRPr kumimoji="1" lang="ja-JP" altLang="en-US" sz="10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５営業日前までにメールにてお送りください。</a:t>
                      </a:r>
                      <a:endParaRPr kumimoji="1" lang="ja-JP" altLang="en-US" sz="1000" dirty="0"/>
                    </a:p>
                  </a:txBody>
                  <a:tcPr marL="99060" marR="9906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8" name="正方形/長方形 27"/>
          <p:cNvSpPr/>
          <p:nvPr/>
        </p:nvSpPr>
        <p:spPr>
          <a:xfrm>
            <a:off x="664368" y="6351091"/>
            <a:ext cx="339067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dirty="0" smtClean="0"/>
              <a:t>上記締切日時に間に合わない場合は、別途料金がかかる場合があります。</a:t>
            </a:r>
            <a:endParaRPr lang="ja-JP" altLang="en-US" sz="800" dirty="0"/>
          </a:p>
        </p:txBody>
      </p:sp>
    </p:spTree>
    <p:extLst>
      <p:ext uri="{BB962C8B-B14F-4D97-AF65-F5344CB8AC3E}">
        <p14:creationId xmlns="" xmlns:p14="http://schemas.microsoft.com/office/powerpoint/2010/main" val="38708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569888" y="548680"/>
            <a:ext cx="2650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 </a:t>
            </a:r>
            <a:r>
              <a:rPr lang="ja-JP" altLang="en-US" b="1" dirty="0" smtClean="0"/>
              <a:t>　特別差換料金について</a:t>
            </a:r>
            <a:endParaRPr lang="ja-JP" altLang="en-US" b="1" u="sng" dirty="0"/>
          </a:p>
        </p:txBody>
      </p:sp>
      <p:pic>
        <p:nvPicPr>
          <p:cNvPr id="4" name="図 3" descr="mar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23" y="648910"/>
            <a:ext cx="193167" cy="178308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654036" y="980729"/>
            <a:ext cx="826586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ja-JP" sz="1400" b="1" dirty="0" smtClean="0">
                <a:solidFill>
                  <a:schemeClr val="tx2"/>
                </a:solidFill>
              </a:rPr>
              <a:t>■</a:t>
            </a:r>
            <a:r>
              <a:rPr lang="ja-JP" altLang="en-US" sz="1400" b="1" dirty="0" smtClean="0">
                <a:solidFill>
                  <a:schemeClr val="tx2"/>
                </a:solidFill>
              </a:rPr>
              <a:t>途中切換</a:t>
            </a:r>
            <a:endParaRPr lang="ja-JP" altLang="en-US" sz="1400" b="1" dirty="0">
              <a:solidFill>
                <a:schemeClr val="tx2"/>
              </a:solidFill>
            </a:endParaRPr>
          </a:p>
        </p:txBody>
      </p:sp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9640165"/>
              </p:ext>
            </p:extLst>
          </p:nvPr>
        </p:nvGraphicFramePr>
        <p:xfrm>
          <a:off x="662524" y="1326368"/>
          <a:ext cx="4134459" cy="82089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546061"/>
                <a:gridCol w="2262251"/>
                <a:gridCol w="1326147"/>
              </a:tblGrid>
              <a:tr h="27363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dirty="0" smtClean="0"/>
                        <a:t>月枠</a:t>
                      </a:r>
                    </a:p>
                  </a:txBody>
                  <a:tcPr marL="99060" marR="9906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dirty="0" smtClean="0">
                          <a:solidFill>
                            <a:schemeClr val="bg1"/>
                          </a:solidFill>
                        </a:rPr>
                        <a:t>１回目</a:t>
                      </a:r>
                      <a:r>
                        <a:rPr kumimoji="1" lang="ja-JP" altLang="en-US" sz="1000" b="1" i="0" dirty="0" smtClean="0">
                          <a:solidFill>
                            <a:schemeClr val="bg1"/>
                          </a:solidFill>
                        </a:rPr>
                        <a:t>無料</a:t>
                      </a:r>
                      <a:r>
                        <a:rPr kumimoji="1" lang="ja-JP" altLang="en-US" sz="1000" b="1" i="0" dirty="0" smtClean="0">
                          <a:solidFill>
                            <a:schemeClr val="bg1"/>
                          </a:solidFill>
                        </a:rPr>
                        <a:t>、２回目</a:t>
                      </a:r>
                      <a:r>
                        <a:rPr kumimoji="1" lang="ja-JP" altLang="en-US" sz="1000" b="1" i="0" dirty="0" smtClean="0">
                          <a:solidFill>
                            <a:schemeClr val="bg1"/>
                          </a:solidFill>
                        </a:rPr>
                        <a:t>以降（任意の日）</a:t>
                      </a:r>
                    </a:p>
                  </a:txBody>
                  <a:tcPr marL="99060" marR="9906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1</a:t>
                      </a:r>
                      <a:r>
                        <a:rPr kumimoji="1" lang="ja-JP" altLang="en-US" sz="1000" dirty="0" smtClean="0"/>
                        <a:t>回あたり</a:t>
                      </a:r>
                      <a:r>
                        <a:rPr kumimoji="1" lang="en-US" altLang="ja-JP" sz="1000" dirty="0" smtClean="0"/>
                        <a:t>15,000</a:t>
                      </a:r>
                      <a:r>
                        <a:rPr kumimoji="1" lang="ja-JP" altLang="en-US" sz="1000" dirty="0" smtClean="0"/>
                        <a:t>円</a:t>
                      </a:r>
                      <a:endParaRPr kumimoji="1" lang="ja-JP" altLang="en-US" sz="1000" dirty="0"/>
                    </a:p>
                  </a:txBody>
                  <a:tcPr marL="99060" marR="99060" anchor="ctr"/>
                </a:tc>
              </a:tr>
              <a:tr h="273630">
                <a:tc vMerge="1"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dirty="0" smtClean="0">
                          <a:solidFill>
                            <a:schemeClr val="bg1"/>
                          </a:solidFill>
                        </a:rPr>
                        <a:t>２回目</a:t>
                      </a:r>
                      <a:r>
                        <a:rPr kumimoji="1" lang="ja-JP" altLang="en-US" sz="1000" b="1" i="0" dirty="0" smtClean="0">
                          <a:solidFill>
                            <a:schemeClr val="bg1"/>
                          </a:solidFill>
                        </a:rPr>
                        <a:t>以降（月曜日）</a:t>
                      </a:r>
                    </a:p>
                  </a:txBody>
                  <a:tcPr marL="99060" marR="9906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/>
                        <a:t>1</a:t>
                      </a:r>
                      <a:r>
                        <a:rPr kumimoji="1" lang="ja-JP" altLang="en-US" sz="1000" dirty="0" smtClean="0"/>
                        <a:t>回あたり</a:t>
                      </a:r>
                      <a:r>
                        <a:rPr kumimoji="1" lang="en-US" altLang="ja-JP" sz="1000" dirty="0" smtClean="0"/>
                        <a:t>10,000</a:t>
                      </a:r>
                      <a:r>
                        <a:rPr kumimoji="1" lang="ja-JP" altLang="en-US" sz="1000" dirty="0" smtClean="0"/>
                        <a:t>円</a:t>
                      </a:r>
                    </a:p>
                  </a:txBody>
                  <a:tcPr marL="99060" marR="99060" anchor="ctr">
                    <a:solidFill>
                      <a:schemeClr val="bg2"/>
                    </a:soli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r>
                        <a:rPr kumimoji="1" lang="ja-JP" altLang="en-US" sz="1000" b="1" dirty="0" smtClean="0"/>
                        <a:t>週枠</a:t>
                      </a:r>
                      <a:endParaRPr kumimoji="1" lang="ja-JP" altLang="en-US" sz="1000" b="1" dirty="0"/>
                    </a:p>
                  </a:txBody>
                  <a:tcPr marL="99060" marR="99060" anchor="ctr" anchorCtr="1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 dirty="0" smtClean="0">
                          <a:solidFill>
                            <a:srgbClr val="FFFFFF"/>
                          </a:solidFill>
                        </a:rPr>
                        <a:t>途中切替</a:t>
                      </a:r>
                      <a:endParaRPr kumimoji="1" lang="ja-JP" altLang="en-US" sz="1000" b="1" dirty="0">
                        <a:solidFill>
                          <a:srgbClr val="FFFFFF"/>
                        </a:solidFill>
                      </a:endParaRPr>
                    </a:p>
                  </a:txBody>
                  <a:tcPr marL="99060" marR="9906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/>
                        <a:t>1</a:t>
                      </a:r>
                      <a:r>
                        <a:rPr kumimoji="1" lang="ja-JP" altLang="en-US" sz="1000" dirty="0" smtClean="0"/>
                        <a:t>回あたり</a:t>
                      </a:r>
                      <a:r>
                        <a:rPr kumimoji="1" lang="en-US" altLang="ja-JP" sz="1000" dirty="0" smtClean="0"/>
                        <a:t>15,000</a:t>
                      </a:r>
                      <a:r>
                        <a:rPr kumimoji="1" lang="ja-JP" altLang="en-US" sz="1000" dirty="0" smtClean="0"/>
                        <a:t>円</a:t>
                      </a:r>
                    </a:p>
                  </a:txBody>
                  <a:tcPr marL="99060" marR="99060" anchor="ctr"/>
                </a:tc>
              </a:tr>
            </a:tbl>
          </a:graphicData>
        </a:graphic>
      </p:graphicFrame>
      <p:graphicFrame>
        <p:nvGraphicFramePr>
          <p:cNvPr id="26" name="表 2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20840258"/>
              </p:ext>
            </p:extLst>
          </p:nvPr>
        </p:nvGraphicFramePr>
        <p:xfrm>
          <a:off x="5109018" y="1326368"/>
          <a:ext cx="4134459" cy="7924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808312"/>
                <a:gridCol w="1326147"/>
              </a:tblGrid>
              <a:tr h="2736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1" i="0" dirty="0" smtClean="0"/>
                        <a:t>MOV</a:t>
                      </a:r>
                      <a:r>
                        <a:rPr kumimoji="1" lang="ja-JP" altLang="en-US" sz="1000" b="1" i="0" dirty="0" smtClean="0"/>
                        <a:t>、</a:t>
                      </a:r>
                      <a:r>
                        <a:rPr kumimoji="1" lang="en-US" altLang="ja-JP" sz="1000" b="1" i="0" dirty="0" smtClean="0"/>
                        <a:t>AVI</a:t>
                      </a:r>
                      <a:r>
                        <a:rPr kumimoji="1" lang="ja-JP" altLang="en-US" sz="1000" b="1" i="0" dirty="0" smtClean="0"/>
                        <a:t>、</a:t>
                      </a:r>
                      <a:r>
                        <a:rPr kumimoji="1" lang="en-US" altLang="ja-JP" sz="1000" b="1" i="0" dirty="0" smtClean="0"/>
                        <a:t>WMV</a:t>
                      </a:r>
                      <a:r>
                        <a:rPr kumimoji="1" lang="ja-JP" altLang="en-US" sz="1000" b="1" i="0" dirty="0" smtClean="0"/>
                        <a:t>など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dirty="0" smtClean="0"/>
                        <a:t>他フォーマットから</a:t>
                      </a:r>
                      <a:r>
                        <a:rPr kumimoji="1" lang="en-US" altLang="ja-JP" sz="1000" b="1" i="0" dirty="0" smtClean="0"/>
                        <a:t>mp4</a:t>
                      </a:r>
                      <a:r>
                        <a:rPr kumimoji="1" lang="ja-JP" altLang="en-US" sz="1000" b="1" i="0" dirty="0" smtClean="0"/>
                        <a:t>に変換</a:t>
                      </a:r>
                      <a:endParaRPr kumimoji="1" lang="en-US" altLang="ja-JP" sz="1000" b="1" i="0" dirty="0" smtClean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10,000</a:t>
                      </a:r>
                      <a:r>
                        <a:rPr kumimoji="1" lang="ja-JP" altLang="en-US" sz="1000" dirty="0" smtClean="0"/>
                        <a:t>円</a:t>
                      </a:r>
                      <a:endParaRPr kumimoji="1" lang="ja-JP" altLang="en-US" sz="1000" dirty="0"/>
                    </a:p>
                  </a:txBody>
                  <a:tcPr marL="99060" marR="99060" anchor="ctr" anchorCtr="1"/>
                </a:tc>
              </a:tr>
              <a:tr h="273630"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テープ素材（ベーカム</a:t>
                      </a:r>
                      <a:r>
                        <a:rPr kumimoji="1" lang="en-US" altLang="ja-JP" sz="1000" dirty="0" smtClean="0"/>
                        <a:t>HD</a:t>
                      </a:r>
                      <a:r>
                        <a:rPr kumimoji="1" lang="ja-JP" altLang="en-US" sz="1000" dirty="0" smtClean="0"/>
                        <a:t>等）からの</a:t>
                      </a:r>
                    </a:p>
                    <a:p>
                      <a:r>
                        <a:rPr kumimoji="1" lang="en-US" altLang="ja-JP" sz="1000" dirty="0" smtClean="0"/>
                        <a:t>mp4</a:t>
                      </a:r>
                      <a:r>
                        <a:rPr kumimoji="1" lang="ja-JP" altLang="en-US" sz="1000" dirty="0" smtClean="0"/>
                        <a:t>ファイル変換</a:t>
                      </a:r>
                      <a:endParaRPr kumimoji="1" lang="en-US" altLang="ja-JP" sz="1000" dirty="0" smtClean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kumimoji="1" lang="ja-JP" altLang="ja-JP" sz="1000" dirty="0" smtClean="0"/>
                        <a:t>4</a:t>
                      </a:r>
                      <a:r>
                        <a:rPr kumimoji="1" lang="en-US" altLang="ja-JP" sz="1000" dirty="0" smtClean="0"/>
                        <a:t>0,000</a:t>
                      </a:r>
                      <a:r>
                        <a:rPr kumimoji="1" lang="ja-JP" altLang="en-US" sz="1000" dirty="0" smtClean="0"/>
                        <a:t>円</a:t>
                      </a:r>
                      <a:endParaRPr kumimoji="1" lang="ja-JP" altLang="en-US" sz="1000" dirty="0"/>
                    </a:p>
                  </a:txBody>
                  <a:tcPr marL="99060" marR="99060" anchor="ctr" anchorCtr="1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7" name="正方形/長方形 26"/>
          <p:cNvSpPr/>
          <p:nvPr/>
        </p:nvSpPr>
        <p:spPr>
          <a:xfrm>
            <a:off x="5109018" y="980729"/>
            <a:ext cx="1339948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ja-JP" sz="1400" dirty="0" smtClean="0">
                <a:solidFill>
                  <a:schemeClr val="tx2"/>
                </a:solidFill>
              </a:rPr>
              <a:t>■</a:t>
            </a:r>
            <a:r>
              <a:rPr lang="ja-JP" altLang="en-US" sz="1400" dirty="0" smtClean="0">
                <a:solidFill>
                  <a:schemeClr val="tx2"/>
                </a:solidFill>
              </a:rPr>
              <a:t>フォーマット変換</a:t>
            </a:r>
            <a:endParaRPr lang="ja-JP" altLang="en-US" sz="1400" dirty="0">
              <a:solidFill>
                <a:schemeClr val="tx2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690456" y="2132856"/>
            <a:ext cx="8814979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altLang="ja-JP" sz="800" dirty="0"/>
              <a:t>※</a:t>
            </a:r>
            <a:r>
              <a:rPr lang="ja-JP" altLang="en-US" sz="800" dirty="0"/>
              <a:t>素材切換えは、切換え週の週枠締切日までに素材指定、入稿を完了してください。</a:t>
            </a:r>
          </a:p>
        </p:txBody>
      </p:sp>
      <p:graphicFrame>
        <p:nvGraphicFramePr>
          <p:cNvPr id="29" name="表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44275924"/>
              </p:ext>
            </p:extLst>
          </p:nvPr>
        </p:nvGraphicFramePr>
        <p:xfrm>
          <a:off x="662524" y="2924944"/>
          <a:ext cx="4134459" cy="54726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808312"/>
                <a:gridCol w="1326147"/>
              </a:tblGrid>
              <a:tr h="2736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dirty="0" smtClean="0"/>
                        <a:t>２素材</a:t>
                      </a:r>
                      <a:r>
                        <a:rPr kumimoji="1" lang="ja-JP" altLang="en-US" sz="1000" b="1" i="0" dirty="0" smtClean="0"/>
                        <a:t>によるテレコ放映</a:t>
                      </a:r>
                      <a:endParaRPr kumimoji="1" lang="en-US" altLang="ja-JP" sz="1000" b="1" i="0" dirty="0" smtClean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可能（無料）</a:t>
                      </a:r>
                      <a:endParaRPr kumimoji="1" lang="en-US" altLang="ja-JP" sz="1000" dirty="0" smtClean="0"/>
                    </a:p>
                  </a:txBody>
                  <a:tcPr marL="99060" marR="99060" anchor="ctr" anchorCtr="1"/>
                </a:tc>
              </a:tr>
              <a:tr h="273630"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３素材以上</a:t>
                      </a:r>
                      <a:endParaRPr kumimoji="1" lang="en-US" altLang="ja-JP" sz="1000" dirty="0" smtClean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不可</a:t>
                      </a:r>
                      <a:endParaRPr kumimoji="1" lang="ja-JP" altLang="en-US" sz="1000" dirty="0"/>
                    </a:p>
                  </a:txBody>
                  <a:tcPr marL="99060" marR="99060" anchor="ctr" anchorCtr="1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0" name="正方形/長方形 29"/>
          <p:cNvSpPr/>
          <p:nvPr/>
        </p:nvSpPr>
        <p:spPr>
          <a:xfrm>
            <a:off x="662523" y="2579305"/>
            <a:ext cx="826586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ja-JP" sz="1400" b="1" dirty="0" smtClean="0">
                <a:solidFill>
                  <a:schemeClr val="tx2"/>
                </a:solidFill>
              </a:rPr>
              <a:t>■</a:t>
            </a:r>
            <a:r>
              <a:rPr lang="ja-JP" altLang="en-US" sz="1400" b="1" dirty="0">
                <a:solidFill>
                  <a:schemeClr val="tx2"/>
                </a:solidFill>
              </a:rPr>
              <a:t>複数素材</a:t>
            </a:r>
          </a:p>
        </p:txBody>
      </p:sp>
      <p:graphicFrame>
        <p:nvGraphicFramePr>
          <p:cNvPr id="31" name="表 3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72988116"/>
              </p:ext>
            </p:extLst>
          </p:nvPr>
        </p:nvGraphicFramePr>
        <p:xfrm>
          <a:off x="5109018" y="2924944"/>
          <a:ext cx="4134459" cy="534352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808312"/>
                <a:gridCol w="1326147"/>
              </a:tblGrid>
              <a:tr h="534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dirty="0" smtClean="0"/>
                        <a:t>事故など緊急時に放映中止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dirty="0" smtClean="0"/>
                        <a:t>最短時間で業務素材に切替</a:t>
                      </a:r>
                      <a:endParaRPr kumimoji="1" lang="en-US" altLang="ja-JP" sz="1000" b="1" i="0" dirty="0" smtClean="0"/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00" dirty="0" smtClean="0"/>
                        <a:t>20,000</a:t>
                      </a:r>
                      <a:r>
                        <a:rPr kumimoji="1" lang="ja-JP" altLang="en-US" sz="1000" dirty="0" smtClean="0"/>
                        <a:t>円</a:t>
                      </a:r>
                      <a:endParaRPr kumimoji="1" lang="ja-JP" altLang="en-US" sz="1000" dirty="0"/>
                    </a:p>
                  </a:txBody>
                  <a:tcPr marL="99060" marR="99060" anchor="ctr" anchorCtr="1"/>
                </a:tc>
              </a:tr>
            </a:tbl>
          </a:graphicData>
        </a:graphic>
      </p:graphicFrame>
      <p:sp>
        <p:nvSpPr>
          <p:cNvPr id="32" name="正方形/長方形 31"/>
          <p:cNvSpPr/>
          <p:nvPr/>
        </p:nvSpPr>
        <p:spPr>
          <a:xfrm>
            <a:off x="5109017" y="2579305"/>
            <a:ext cx="1006122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ja-JP" sz="1400" b="1" dirty="0" smtClean="0">
                <a:solidFill>
                  <a:schemeClr val="tx2"/>
                </a:solidFill>
              </a:rPr>
              <a:t>■</a:t>
            </a:r>
            <a:r>
              <a:rPr lang="ja-JP" altLang="en-US" sz="1400" b="1" dirty="0">
                <a:solidFill>
                  <a:schemeClr val="tx2"/>
                </a:solidFill>
              </a:rPr>
              <a:t>緊急時処置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569888" y="3861048"/>
            <a:ext cx="2189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 </a:t>
            </a:r>
            <a:r>
              <a:rPr lang="ja-JP" altLang="en-US" b="1" dirty="0" smtClean="0"/>
              <a:t>　</a:t>
            </a:r>
            <a:r>
              <a:rPr lang="ja-JP" altLang="en-US" b="1" dirty="0"/>
              <a:t>返金規定に</a:t>
            </a:r>
            <a:r>
              <a:rPr lang="ja-JP" altLang="en-US" b="1" dirty="0" smtClean="0"/>
              <a:t>ついて</a:t>
            </a:r>
            <a:r>
              <a:rPr lang="en-US" altLang="ja-JP" b="1" dirty="0" smtClean="0"/>
              <a:t>       </a:t>
            </a:r>
            <a:r>
              <a:rPr lang="ja-JP" altLang="en-US" b="1" dirty="0" smtClean="0"/>
              <a:t>　　　　　　　　　　　　　　　　　　　　　　　　　　　　　　　　　　　　</a:t>
            </a:r>
            <a:endParaRPr lang="ja-JP" altLang="en-US" b="1" dirty="0"/>
          </a:p>
        </p:txBody>
      </p:sp>
      <p:pic>
        <p:nvPicPr>
          <p:cNvPr id="34" name="図 33" descr="mar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23" y="3961278"/>
            <a:ext cx="193167" cy="178308"/>
          </a:xfrm>
          <a:prstGeom prst="rect">
            <a:avLst/>
          </a:prstGeom>
        </p:spPr>
      </p:pic>
      <p:sp>
        <p:nvSpPr>
          <p:cNvPr id="35" name="正方形/長方形 34"/>
          <p:cNvSpPr/>
          <p:nvPr/>
        </p:nvSpPr>
        <p:spPr>
          <a:xfrm>
            <a:off x="654036" y="4293097"/>
            <a:ext cx="826586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ja-JP" sz="1400" b="1" dirty="0" smtClean="0">
                <a:solidFill>
                  <a:schemeClr val="tx2"/>
                </a:solidFill>
              </a:rPr>
              <a:t>■</a:t>
            </a:r>
            <a:r>
              <a:rPr lang="ja-JP" altLang="en-US" sz="1400" b="1" dirty="0">
                <a:solidFill>
                  <a:schemeClr val="tx2"/>
                </a:solidFill>
              </a:rPr>
              <a:t>欠落補償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818541" y="4581128"/>
            <a:ext cx="3900433" cy="70788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just"/>
            <a:r>
              <a:rPr lang="ja-JP" altLang="en-US" sz="1000" dirty="0"/>
              <a:t>機材トラブルなどにより放映回数が補償回数を下回った場合、</a:t>
            </a:r>
          </a:p>
          <a:p>
            <a:pPr algn="just"/>
            <a:r>
              <a:rPr lang="ja-JP" altLang="en-US" sz="1000" dirty="0"/>
              <a:t>サイネージごとに以下の料金に基づいてご請求額を減額致します。</a:t>
            </a:r>
          </a:p>
          <a:p>
            <a:pPr algn="just"/>
            <a:r>
              <a:rPr lang="ja-JP" altLang="en-US" sz="1000" dirty="0"/>
              <a:t>また、全モニターにて欠落した場合は、</a:t>
            </a:r>
          </a:p>
          <a:p>
            <a:pPr algn="just"/>
            <a:r>
              <a:rPr lang="ja-JP" altLang="en-US" sz="1000" dirty="0"/>
              <a:t>ご返金または同額の枠での補償とさせていただきます。</a:t>
            </a:r>
          </a:p>
        </p:txBody>
      </p:sp>
      <p:graphicFrame>
        <p:nvGraphicFramePr>
          <p:cNvPr id="37" name="表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85454927"/>
              </p:ext>
            </p:extLst>
          </p:nvPr>
        </p:nvGraphicFramePr>
        <p:xfrm>
          <a:off x="5086985" y="4475273"/>
          <a:ext cx="4134459" cy="136815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092121"/>
                <a:gridCol w="1716191"/>
                <a:gridCol w="1326147"/>
              </a:tblGrid>
              <a:tr h="273630"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dirty="0" smtClean="0"/>
                        <a:t>返金料金</a:t>
                      </a:r>
                      <a:endParaRPr kumimoji="1" lang="en-US" altLang="ja-JP" sz="1000" b="1" i="0" dirty="0" smtClean="0"/>
                    </a:p>
                  </a:txBody>
                  <a:tcPr marL="99060" marR="99060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dirty="0" smtClean="0"/>
                        <a:t>栄</a:t>
                      </a:r>
                      <a:r>
                        <a:rPr kumimoji="1" lang="en-US" altLang="ja-JP" sz="1000" b="0" i="0" dirty="0" smtClean="0"/>
                        <a:t>108</a:t>
                      </a:r>
                      <a:r>
                        <a:rPr kumimoji="1" lang="ja-JP" altLang="en-US" sz="1000" b="0" i="0" dirty="0" smtClean="0"/>
                        <a:t>インチ</a:t>
                      </a:r>
                      <a:endParaRPr kumimoji="1" lang="en-US" altLang="ja-JP" sz="1000" b="0" i="0" dirty="0" smtClean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25,000</a:t>
                      </a:r>
                      <a:r>
                        <a:rPr kumimoji="1" lang="ja-JP" altLang="en-US" sz="1000" dirty="0" smtClean="0"/>
                        <a:t>円／週</a:t>
                      </a:r>
                      <a:endParaRPr kumimoji="1" lang="en-US" altLang="ja-JP" sz="1000" dirty="0" smtClean="0"/>
                    </a:p>
                  </a:txBody>
                  <a:tcPr marL="99060" marR="99060" anchor="ctr" anchorCtr="1"/>
                </a:tc>
              </a:tr>
              <a:tr h="273630">
                <a:tc vMerge="1">
                  <a:txBody>
                    <a:bodyPr/>
                    <a:lstStyle/>
                    <a:p>
                      <a:endParaRPr kumimoji="1" lang="en-US" altLang="ja-JP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栄</a:t>
                      </a:r>
                      <a:r>
                        <a:rPr kumimoji="1" lang="en-US" altLang="ja-JP" sz="1000" dirty="0" smtClean="0"/>
                        <a:t>65</a:t>
                      </a:r>
                      <a:r>
                        <a:rPr kumimoji="1" lang="ja-JP" altLang="en-US" sz="1000" dirty="0" smtClean="0"/>
                        <a:t>インチ</a:t>
                      </a:r>
                      <a:endParaRPr kumimoji="1" lang="en-US" altLang="ja-JP" sz="1000" dirty="0" smtClean="0"/>
                    </a:p>
                  </a:txBody>
                  <a:tcPr marL="99060" marR="990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10,000</a:t>
                      </a:r>
                      <a:r>
                        <a:rPr kumimoji="1" lang="ja-JP" altLang="en-US" sz="1000" dirty="0" smtClean="0"/>
                        <a:t>円／週</a:t>
                      </a:r>
                      <a:endParaRPr kumimoji="1" lang="ja-JP" altLang="en-US" sz="1000" dirty="0"/>
                    </a:p>
                  </a:txBody>
                  <a:tcPr marL="99060" marR="99060" anchor="ctr" anchorCtr="1">
                    <a:solidFill>
                      <a:schemeClr val="bg2"/>
                    </a:solidFill>
                  </a:tcPr>
                </a:tc>
              </a:tr>
              <a:tr h="273630">
                <a:tc vMerge="1">
                  <a:txBody>
                    <a:bodyPr/>
                    <a:lstStyle/>
                    <a:p>
                      <a:endParaRPr kumimoji="1" lang="en-US" altLang="ja-JP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栄</a:t>
                      </a:r>
                      <a:r>
                        <a:rPr kumimoji="1" lang="en-US" altLang="ja-JP" sz="1000" dirty="0" smtClean="0"/>
                        <a:t>42</a:t>
                      </a:r>
                      <a:r>
                        <a:rPr kumimoji="1" lang="ja-JP" altLang="en-US" sz="1000" dirty="0" smtClean="0"/>
                        <a:t>インチ（</a:t>
                      </a:r>
                      <a:r>
                        <a:rPr kumimoji="1" lang="en-US" altLang="ja-JP" sz="1000" dirty="0" smtClean="0"/>
                        <a:t>1</a:t>
                      </a:r>
                      <a:r>
                        <a:rPr kumimoji="1" lang="ja-JP" altLang="en-US" sz="1000" dirty="0" smtClean="0"/>
                        <a:t>面）</a:t>
                      </a:r>
                      <a:endParaRPr kumimoji="1" lang="en-US" altLang="ja-JP" sz="1000" dirty="0" smtClean="0"/>
                    </a:p>
                  </a:txBody>
                  <a:tcPr marL="99060" marR="9906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5,000</a:t>
                      </a:r>
                      <a:r>
                        <a:rPr kumimoji="1" lang="ja-JP" altLang="en-US" sz="1000" dirty="0" smtClean="0"/>
                        <a:t>円／週</a:t>
                      </a:r>
                      <a:endParaRPr kumimoji="1" lang="ja-JP" altLang="en-US" sz="1000" dirty="0"/>
                    </a:p>
                  </a:txBody>
                  <a:tcPr marL="99060" marR="99060" anchor="ctr" anchorCtr="1">
                    <a:solidFill>
                      <a:srgbClr val="D0D8E8"/>
                    </a:solidFill>
                  </a:tcPr>
                </a:tc>
              </a:tr>
              <a:tr h="273630">
                <a:tc vMerge="1">
                  <a:txBody>
                    <a:bodyPr/>
                    <a:lstStyle/>
                    <a:p>
                      <a:endParaRPr kumimoji="1" lang="en-US" altLang="ja-JP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名古屋駅</a:t>
                      </a:r>
                      <a:r>
                        <a:rPr kumimoji="1" lang="en-US" altLang="ja-JP" sz="1000" dirty="0" smtClean="0"/>
                        <a:t>65</a:t>
                      </a:r>
                      <a:r>
                        <a:rPr kumimoji="1" lang="ja-JP" altLang="en-US" sz="1000" dirty="0" smtClean="0"/>
                        <a:t>インチ</a:t>
                      </a:r>
                      <a:endParaRPr kumimoji="1" lang="en-US" altLang="ja-JP" sz="1000" dirty="0" smtClean="0"/>
                    </a:p>
                  </a:txBody>
                  <a:tcPr marL="99060" marR="990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10,000</a:t>
                      </a:r>
                      <a:r>
                        <a:rPr kumimoji="1" lang="ja-JP" altLang="en-US" sz="1000" dirty="0" smtClean="0"/>
                        <a:t>円／週</a:t>
                      </a:r>
                      <a:endParaRPr kumimoji="1" lang="ja-JP" altLang="en-US" sz="1000" dirty="0"/>
                    </a:p>
                  </a:txBody>
                  <a:tcPr marL="99060" marR="99060" anchor="ctr" anchorCtr="1">
                    <a:solidFill>
                      <a:schemeClr val="bg2"/>
                    </a:solidFill>
                  </a:tcPr>
                </a:tc>
              </a:tr>
              <a:tr h="273630">
                <a:tc vMerge="1">
                  <a:txBody>
                    <a:bodyPr/>
                    <a:lstStyle/>
                    <a:p>
                      <a:endParaRPr kumimoji="1" lang="en-US" altLang="ja-JP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名古屋駅</a:t>
                      </a:r>
                      <a:r>
                        <a:rPr kumimoji="1" lang="en-US" altLang="ja-JP" sz="1000" dirty="0" smtClean="0"/>
                        <a:t>84</a:t>
                      </a:r>
                      <a:r>
                        <a:rPr kumimoji="1" lang="ja-JP" altLang="en-US" sz="1000" dirty="0" smtClean="0"/>
                        <a:t>インチ</a:t>
                      </a:r>
                      <a:endParaRPr kumimoji="1" lang="en-US" altLang="ja-JP" sz="1000" dirty="0" smtClean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20,000</a:t>
                      </a:r>
                      <a:r>
                        <a:rPr kumimoji="1" lang="ja-JP" altLang="en-US" sz="1000" dirty="0" smtClean="0"/>
                        <a:t>円／週</a:t>
                      </a:r>
                      <a:endParaRPr kumimoji="1" lang="ja-JP" altLang="en-US" sz="1000" dirty="0"/>
                    </a:p>
                  </a:txBody>
                  <a:tcPr marL="99060" marR="99060" anchor="ctr" anchorCtr="1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2827337" y="40576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8" name="正方形/長方形 37"/>
          <p:cNvSpPr/>
          <p:nvPr/>
        </p:nvSpPr>
        <p:spPr>
          <a:xfrm>
            <a:off x="5086985" y="5865458"/>
            <a:ext cx="3978442" cy="24622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altLang="ja-JP" sz="1000" i="1" u="sng" dirty="0">
                <a:solidFill>
                  <a:srgbClr val="FF0000"/>
                </a:solidFill>
              </a:rPr>
              <a:t>※</a:t>
            </a:r>
            <a:r>
              <a:rPr lang="ja-JP" altLang="en-US" sz="1000" i="1" u="sng" dirty="0">
                <a:solidFill>
                  <a:srgbClr val="FF0000"/>
                </a:solidFill>
              </a:rPr>
              <a:t>１枠の総額を超えない範囲での返金となります。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7162745" y="6076371"/>
            <a:ext cx="2421929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altLang="ja-JP" sz="800" dirty="0" smtClean="0"/>
              <a:t>※</a:t>
            </a:r>
            <a:r>
              <a:rPr lang="ja-JP" altLang="en-US" sz="800" dirty="0" smtClean="0"/>
              <a:t>価格</a:t>
            </a:r>
            <a:r>
              <a:rPr lang="ja-JP" altLang="en-US" sz="800" dirty="0"/>
              <a:t>は税別です。別途消費税を頂戴いたします。</a:t>
            </a:r>
          </a:p>
        </p:txBody>
      </p:sp>
      <p:cxnSp>
        <p:nvCxnSpPr>
          <p:cNvPr id="41" name="直線コネクタ 40"/>
          <p:cNvCxnSpPr/>
          <p:nvPr/>
        </p:nvCxnSpPr>
        <p:spPr>
          <a:xfrm>
            <a:off x="654036" y="4224700"/>
            <a:ext cx="859544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654036" y="908720"/>
            <a:ext cx="859544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4017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【ChikaVision】雛形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rgbClr val="003300"/>
          </a:solidFill>
          <a:round/>
          <a:headEnd type="triangle" w="med" len="med"/>
          <a:tailEnd type="triangle" w="med" len="med"/>
        </a:ln>
      </a:spPr>
      <a:bodyPr/>
      <a:lstStyle>
        <a:defPPr>
          <a:defRPr dirty="0" smtClean="0"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【ChikaVision】雛形.potx</Template>
  <TotalTime>1239</TotalTime>
  <Words>873</Words>
  <Application>Microsoft Office PowerPoint</Application>
  <PresentationFormat>A4 210 x 297 mm</PresentationFormat>
  <Paragraphs>137</Paragraphs>
  <Slides>5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【ChikaVision】雛形</vt:lpstr>
      <vt:lpstr>スライド 1</vt:lpstr>
      <vt:lpstr>スライド 2</vt:lpstr>
      <vt:lpstr>スライド 3</vt:lpstr>
      <vt:lpstr>スライド 4</vt:lpstr>
      <vt:lpstr>スライド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いしい</dc:creator>
  <cp:lastModifiedBy>(株)博報堂ＤＹホールディングス</cp:lastModifiedBy>
  <cp:revision>148</cp:revision>
  <cp:lastPrinted>2016-02-03T11:27:33Z</cp:lastPrinted>
  <dcterms:created xsi:type="dcterms:W3CDTF">2012-09-14T06:53:43Z</dcterms:created>
  <dcterms:modified xsi:type="dcterms:W3CDTF">2016-02-18T08:15:09Z</dcterms:modified>
</cp:coreProperties>
</file>